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y="5143500" cx="9144000"/>
  <p:notesSz cx="6858000" cy="9144000"/>
  <p:embeddedFontLst>
    <p:embeddedFont>
      <p:font typeface="Archivo Medium"/>
      <p:regular r:id="rId13"/>
      <p:bold r:id="rId14"/>
      <p:italic r:id="rId15"/>
      <p:boldItalic r:id="rId16"/>
    </p:embeddedFont>
    <p:embeddedFont>
      <p:font typeface="Archivo"/>
      <p:regular r:id="rId17"/>
      <p:bold r:id="rId18"/>
      <p:italic r:id="rId19"/>
      <p:boldItalic r:id="rId2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GoogleSlidesCustomDataVersion2">
      <go:slidesCustomData xmlns:go="http://customooxmlschemas.google.com/" r:id="rId21" roundtripDataSignature="AMtx7mjvkTv0nSjLshU+f3vtqiS1Hv+Rq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Archivo-boldItalic.fntdata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21" Type="http://customschemas.google.com/relationships/presentationmetadata" Target="metadata"/><Relationship Id="rId13" Type="http://schemas.openxmlformats.org/officeDocument/2006/relationships/font" Target="fonts/ArchivoMedium-regular.fntdata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ArchivoMedium-italic.fntdata"/><Relationship Id="rId14" Type="http://schemas.openxmlformats.org/officeDocument/2006/relationships/font" Target="fonts/ArchivoMedium-bold.fntdata"/><Relationship Id="rId17" Type="http://schemas.openxmlformats.org/officeDocument/2006/relationships/font" Target="fonts/Archivo-regular.fntdata"/><Relationship Id="rId16" Type="http://schemas.openxmlformats.org/officeDocument/2006/relationships/font" Target="fonts/ArchivoMedium-boldItalic.fntdata"/><Relationship Id="rId5" Type="http://schemas.openxmlformats.org/officeDocument/2006/relationships/notesMaster" Target="notesMasters/notesMaster1.xml"/><Relationship Id="rId19" Type="http://schemas.openxmlformats.org/officeDocument/2006/relationships/font" Target="fonts/Archivo-italic.fntdata"/><Relationship Id="rId6" Type="http://schemas.openxmlformats.org/officeDocument/2006/relationships/slide" Target="slides/slide1.xml"/><Relationship Id="rId18" Type="http://schemas.openxmlformats.org/officeDocument/2006/relationships/font" Target="fonts/Archivo-bold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35c2470ea3d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35c2470ea3d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3" name="Google Shape;63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7" name="Google Shape;97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35c2470ea3d_0_10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8" name="Google Shape;118;g35c2470ea3d_0_10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g35c2470ea3d_0_12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39" name="Google Shape;139;g35c2470ea3d_0_1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g35c2470ea3d_0_15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8" name="Google Shape;158;g35c2470ea3d_0_15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g35c2470ea3d_0_14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4" name="Google Shape;184;g35c2470ea3d_0_14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8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8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7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7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9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1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1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1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11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11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1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13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13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1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4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1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5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15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15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15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6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rgbClr val="FBFBFB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hyperlink" Target="https://guarani-autogestionagencia.bue.edu.ar/preinscripcion/SSAALV/acceso?auth=form" TargetMode="External"/><Relationship Id="rId4" Type="http://schemas.openxmlformats.org/officeDocument/2006/relationships/image" Target="../media/image6.png"/><Relationship Id="rId9" Type="http://schemas.openxmlformats.org/officeDocument/2006/relationships/hyperlink" Target="https://youtu.be/Um23u9aqOow" TargetMode="External"/><Relationship Id="rId5" Type="http://schemas.openxmlformats.org/officeDocument/2006/relationships/image" Target="../media/image3.png"/><Relationship Id="rId6" Type="http://schemas.openxmlformats.org/officeDocument/2006/relationships/hyperlink" Target="https://drive.google.com/file/d/17AwCwLZlEUl6MEKq4kcS8IBNVgNd-4sV/view?usp=sharing" TargetMode="External"/><Relationship Id="rId7" Type="http://schemas.openxmlformats.org/officeDocument/2006/relationships/hyperlink" Target="https://aulasvirtuales.bue.edu.ar/" TargetMode="External"/><Relationship Id="rId8" Type="http://schemas.openxmlformats.org/officeDocument/2006/relationships/hyperlink" Target="https://aulasvirtuales.bue.edu.ar/" TargetMode="Externa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hyperlink" Target="mailto:preingreso.ifts@bue.edu.ar" TargetMode="External"/><Relationship Id="rId4" Type="http://schemas.openxmlformats.org/officeDocument/2006/relationships/hyperlink" Target="https://guarani-autogestionagencia.bue.edu.ar/" TargetMode="External"/><Relationship Id="rId10" Type="http://schemas.openxmlformats.org/officeDocument/2006/relationships/image" Target="../media/image3.png"/><Relationship Id="rId9" Type="http://schemas.openxmlformats.org/officeDocument/2006/relationships/image" Target="../media/image6.png"/><Relationship Id="rId5" Type="http://schemas.openxmlformats.org/officeDocument/2006/relationships/hyperlink" Target="https://buenosaires.gob.ar/educacion/agencia-de-habilidades-para-el-futuro/pasarelas-educativas" TargetMode="External"/><Relationship Id="rId6" Type="http://schemas.openxmlformats.org/officeDocument/2006/relationships/image" Target="../media/image4.png"/><Relationship Id="rId7" Type="http://schemas.openxmlformats.org/officeDocument/2006/relationships/hyperlink" Target="https://www.youtube.com/watch?v=6jLOQx0zqTo&amp;ab_channel=EducacionBA" TargetMode="External"/><Relationship Id="rId8" Type="http://schemas.openxmlformats.org/officeDocument/2006/relationships/hyperlink" Target="https://aulasvirtuales.bue.edu.ar/" TargetMode="Externa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4.png"/><Relationship Id="rId4" Type="http://schemas.openxmlformats.org/officeDocument/2006/relationships/image" Target="../media/image6.png"/><Relationship Id="rId5" Type="http://schemas.openxmlformats.org/officeDocument/2006/relationships/image" Target="../media/image3.png"/><Relationship Id="rId6" Type="http://schemas.openxmlformats.org/officeDocument/2006/relationships/hyperlink" Target="https://aulasvirtuales.bue.edu.ar/" TargetMode="Externa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6.png"/><Relationship Id="rId4" Type="http://schemas.openxmlformats.org/officeDocument/2006/relationships/image" Target="../media/image3.png"/><Relationship Id="rId5" Type="http://schemas.openxmlformats.org/officeDocument/2006/relationships/image" Target="../media/image4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hyperlink" Target="https://guarani-autogestionagencia.bue.edu.ar/preinscripcion/SSAALV/acceso?auth=form" TargetMode="External"/><Relationship Id="rId4" Type="http://schemas.openxmlformats.org/officeDocument/2006/relationships/image" Target="../media/image6.png"/><Relationship Id="rId9" Type="http://schemas.openxmlformats.org/officeDocument/2006/relationships/hyperlink" Target="https://drive.google.com/file/d/17AwCwLZlEUl6MEKq4kcS8IBNVgNd-4sV/view?usp=sharing" TargetMode="External"/><Relationship Id="rId5" Type="http://schemas.openxmlformats.org/officeDocument/2006/relationships/image" Target="../media/image3.png"/><Relationship Id="rId6" Type="http://schemas.openxmlformats.org/officeDocument/2006/relationships/hyperlink" Target="https://drive.google.com/file/d/17AwCwLZlEUl6MEKq4kcS8IBNVgNd-4sV/view?usp=sharing" TargetMode="External"/><Relationship Id="rId7" Type="http://schemas.openxmlformats.org/officeDocument/2006/relationships/hyperlink" Target="https://drive.google.com/file/d/17AwCwLZlEUl6MEKq4kcS8IBNVgNd-4sV/view?usp=sharing" TargetMode="External"/><Relationship Id="rId8" Type="http://schemas.openxmlformats.org/officeDocument/2006/relationships/hyperlink" Target="https://drive.google.com/file/d/17AwCwLZlEUl6MEKq4kcS8IBNVgNd-4sV/view?usp=sharing" TargetMode="Externa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8DE2D6"/>
        </a:soli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g35c2470ea3d_0_0"/>
          <p:cNvSpPr/>
          <p:nvPr/>
        </p:nvSpPr>
        <p:spPr>
          <a:xfrm>
            <a:off x="0" y="0"/>
            <a:ext cx="8641200" cy="5143500"/>
          </a:xfrm>
          <a:prstGeom prst="round1Rect">
            <a:avLst>
              <a:gd fmla="val 7105" name="adj"/>
            </a:avLst>
          </a:prstGeom>
          <a:solidFill>
            <a:srgbClr val="15324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" name="Google Shape;55;g35c2470ea3d_0_0"/>
          <p:cNvSpPr txBox="1"/>
          <p:nvPr/>
        </p:nvSpPr>
        <p:spPr>
          <a:xfrm>
            <a:off x="371100" y="2729975"/>
            <a:ext cx="7416900" cy="5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</a:pPr>
            <a:r>
              <a:rPr lang="es" sz="2400">
                <a:solidFill>
                  <a:srgbClr val="FFFFFF"/>
                </a:solidFill>
                <a:latin typeface="Archivo"/>
                <a:ea typeface="Archivo"/>
                <a:cs typeface="Archivo"/>
                <a:sym typeface="Archivo"/>
              </a:rPr>
              <a:t>Todo lo que tenés que saber</a:t>
            </a:r>
            <a:endParaRPr sz="2400">
              <a:solidFill>
                <a:srgbClr val="FFFFFF"/>
              </a:solidFill>
              <a:latin typeface="Archivo"/>
              <a:ea typeface="Archivo"/>
              <a:cs typeface="Archivo"/>
              <a:sym typeface="Archivo"/>
            </a:endParaRPr>
          </a:p>
        </p:txBody>
      </p:sp>
      <p:pic>
        <p:nvPicPr>
          <p:cNvPr id="56" name="Google Shape;56;g35c2470ea3d_0_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71210" y="448000"/>
            <a:ext cx="3602074" cy="397475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57" name="Google Shape;57;g35c2470ea3d_0_0"/>
          <p:cNvGrpSpPr/>
          <p:nvPr/>
        </p:nvGrpSpPr>
        <p:grpSpPr>
          <a:xfrm>
            <a:off x="0" y="4343400"/>
            <a:ext cx="5231700" cy="800100"/>
            <a:chOff x="0" y="4343400"/>
            <a:chExt cx="5231700" cy="800100"/>
          </a:xfrm>
        </p:grpSpPr>
        <p:sp>
          <p:nvSpPr>
            <p:cNvPr id="58" name="Google Shape;58;g35c2470ea3d_0_0"/>
            <p:cNvSpPr/>
            <p:nvPr/>
          </p:nvSpPr>
          <p:spPr>
            <a:xfrm>
              <a:off x="0" y="4343400"/>
              <a:ext cx="5231700" cy="800100"/>
            </a:xfrm>
            <a:prstGeom prst="round1Rect">
              <a:avLst>
                <a:gd fmla="val 25628" name="adj"/>
              </a:avLst>
            </a:prstGeom>
            <a:solidFill>
              <a:srgbClr val="FFCC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59" name="Google Shape;59;g35c2470ea3d_0_0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919150" y="4518650"/>
              <a:ext cx="3425674" cy="450000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60" name="Google Shape;60;g35c2470ea3d_0_0"/>
          <p:cNvSpPr txBox="1"/>
          <p:nvPr/>
        </p:nvSpPr>
        <p:spPr>
          <a:xfrm>
            <a:off x="371200" y="1176750"/>
            <a:ext cx="7416900" cy="1508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1" lang="es" sz="4300">
                <a:solidFill>
                  <a:srgbClr val="8DE2D6"/>
                </a:solidFill>
                <a:latin typeface="Archivo"/>
                <a:ea typeface="Archivo"/>
                <a:cs typeface="Archivo"/>
                <a:sym typeface="Archivo"/>
              </a:rPr>
              <a:t>P</a:t>
            </a:r>
            <a:r>
              <a:rPr b="1" lang="es" sz="4300">
                <a:solidFill>
                  <a:srgbClr val="8DE2D6"/>
                </a:solidFill>
                <a:latin typeface="Archivo"/>
                <a:ea typeface="Archivo"/>
                <a:cs typeface="Archivo"/>
                <a:sym typeface="Archivo"/>
              </a:rPr>
              <a:t>asos para ser estudiante de Técnica Superior</a:t>
            </a:r>
            <a:endParaRPr b="1" i="0" sz="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3"/>
          <p:cNvSpPr/>
          <p:nvPr/>
        </p:nvSpPr>
        <p:spPr>
          <a:xfrm>
            <a:off x="873450" y="1727200"/>
            <a:ext cx="1948500" cy="1738500"/>
          </a:xfrm>
          <a:prstGeom prst="roundRect">
            <a:avLst>
              <a:gd fmla="val 7930" name="adj"/>
            </a:avLst>
          </a:prstGeom>
          <a:noFill/>
          <a:ln cap="flat" cmpd="sng" w="9525">
            <a:solidFill>
              <a:srgbClr val="15324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" name="Google Shape;66;p3"/>
          <p:cNvSpPr txBox="1"/>
          <p:nvPr/>
        </p:nvSpPr>
        <p:spPr>
          <a:xfrm>
            <a:off x="873450" y="2475271"/>
            <a:ext cx="1948500" cy="7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b="1" lang="es" sz="1200">
                <a:solidFill>
                  <a:srgbClr val="153244"/>
                </a:solidFill>
                <a:latin typeface="Archivo"/>
                <a:ea typeface="Archivo"/>
                <a:cs typeface="Archivo"/>
                <a:sym typeface="Archivo"/>
              </a:rPr>
              <a:t>Pre-inscripción y carga de documentación </a:t>
            </a:r>
            <a:endParaRPr b="1" sz="1200">
              <a:solidFill>
                <a:srgbClr val="153244"/>
              </a:solidFill>
              <a:latin typeface="Archivo"/>
              <a:ea typeface="Archivo"/>
              <a:cs typeface="Archivo"/>
              <a:sym typeface="Archiv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 sz="1200">
                <a:solidFill>
                  <a:srgbClr val="153244"/>
                </a:solidFill>
                <a:latin typeface="Archivo"/>
                <a:ea typeface="Archivo"/>
                <a:cs typeface="Archivo"/>
                <a:sym typeface="Archivo"/>
              </a:rPr>
              <a:t>a través de </a:t>
            </a:r>
            <a:r>
              <a:rPr b="1" lang="es" sz="1200" u="sng">
                <a:solidFill>
                  <a:srgbClr val="153244"/>
                </a:solidFill>
                <a:latin typeface="Archivo"/>
                <a:ea typeface="Archivo"/>
                <a:cs typeface="Archivo"/>
                <a:sym typeface="Archivo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SIU-Guaraní</a:t>
            </a:r>
            <a:endParaRPr b="1" sz="1200" u="sng">
              <a:solidFill>
                <a:srgbClr val="153244"/>
              </a:solidFill>
              <a:latin typeface="Archivo"/>
              <a:ea typeface="Archivo"/>
              <a:cs typeface="Archivo"/>
              <a:sym typeface="Archivo"/>
            </a:endParaRPr>
          </a:p>
        </p:txBody>
      </p:sp>
      <p:sp>
        <p:nvSpPr>
          <p:cNvPr id="67" name="Google Shape;67;p3"/>
          <p:cNvSpPr/>
          <p:nvPr/>
        </p:nvSpPr>
        <p:spPr>
          <a:xfrm>
            <a:off x="8511550" y="0"/>
            <a:ext cx="632400" cy="907800"/>
          </a:xfrm>
          <a:prstGeom prst="rect">
            <a:avLst/>
          </a:prstGeom>
          <a:solidFill>
            <a:srgbClr val="15324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" name="Google Shape;68;p3"/>
          <p:cNvSpPr/>
          <p:nvPr/>
        </p:nvSpPr>
        <p:spPr>
          <a:xfrm>
            <a:off x="6041950" y="0"/>
            <a:ext cx="2869800" cy="907800"/>
          </a:xfrm>
          <a:prstGeom prst="round1Rect">
            <a:avLst>
              <a:gd fmla="val 27555" name="adj"/>
            </a:avLst>
          </a:prstGeom>
          <a:solidFill>
            <a:srgbClr val="8DE2D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9" name="Google Shape;69;p3"/>
          <p:cNvSpPr/>
          <p:nvPr/>
        </p:nvSpPr>
        <p:spPr>
          <a:xfrm>
            <a:off x="0" y="0"/>
            <a:ext cx="8694300" cy="907800"/>
          </a:xfrm>
          <a:prstGeom prst="round1Rect">
            <a:avLst>
              <a:gd fmla="val 32526" name="adj"/>
            </a:avLst>
          </a:prstGeom>
          <a:solidFill>
            <a:srgbClr val="FFCB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" name="Google Shape;70;p3"/>
          <p:cNvSpPr txBox="1"/>
          <p:nvPr/>
        </p:nvSpPr>
        <p:spPr>
          <a:xfrm>
            <a:off x="728550" y="169200"/>
            <a:ext cx="7237200" cy="507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</a:pPr>
            <a:r>
              <a:rPr b="1" lang="es" sz="2100">
                <a:solidFill>
                  <a:srgbClr val="153244"/>
                </a:solidFill>
                <a:latin typeface="Archivo"/>
                <a:ea typeface="Archivo"/>
                <a:cs typeface="Archivo"/>
                <a:sym typeface="Archivo"/>
              </a:rPr>
              <a:t>P</a:t>
            </a:r>
            <a:r>
              <a:rPr b="1" lang="es" sz="2100">
                <a:solidFill>
                  <a:srgbClr val="153244"/>
                </a:solidFill>
                <a:latin typeface="Archivo"/>
                <a:ea typeface="Archivo"/>
                <a:cs typeface="Archivo"/>
                <a:sym typeface="Archivo"/>
              </a:rPr>
              <a:t>asos para ser estudiante de una Tecnicatura</a:t>
            </a:r>
            <a:endParaRPr b="1" sz="2100">
              <a:solidFill>
                <a:srgbClr val="153244"/>
              </a:solidFill>
              <a:latin typeface="Archivo"/>
              <a:ea typeface="Archivo"/>
              <a:cs typeface="Archivo"/>
              <a:sym typeface="Archivo"/>
            </a:endParaRPr>
          </a:p>
        </p:txBody>
      </p:sp>
      <p:pic>
        <p:nvPicPr>
          <p:cNvPr id="71" name="Google Shape;71;p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076275" y="4791524"/>
            <a:ext cx="1869174" cy="151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p3"/>
          <p:cNvPicPr preferRelativeResize="0"/>
          <p:nvPr/>
        </p:nvPicPr>
        <p:blipFill rotWithShape="1">
          <a:blip r:embed="rId5">
            <a:alphaModFix/>
          </a:blip>
          <a:srcRect b="30962" l="24574" r="22532" t="32789"/>
          <a:stretch/>
        </p:blipFill>
        <p:spPr>
          <a:xfrm>
            <a:off x="129138" y="4715742"/>
            <a:ext cx="442276" cy="303048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3"/>
          <p:cNvSpPr/>
          <p:nvPr/>
        </p:nvSpPr>
        <p:spPr>
          <a:xfrm>
            <a:off x="728550" y="1976050"/>
            <a:ext cx="2238300" cy="303000"/>
          </a:xfrm>
          <a:prstGeom prst="roundRect">
            <a:avLst>
              <a:gd fmla="val 50000" name="adj"/>
            </a:avLst>
          </a:prstGeom>
          <a:solidFill>
            <a:srgbClr val="8DE2D6"/>
          </a:solidFill>
          <a:ln cap="flat" cmpd="sng" w="19050">
            <a:solidFill>
              <a:srgbClr val="15324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" name="Google Shape;74;p3"/>
          <p:cNvSpPr/>
          <p:nvPr/>
        </p:nvSpPr>
        <p:spPr>
          <a:xfrm>
            <a:off x="964350" y="2017013"/>
            <a:ext cx="1766700" cy="221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s" sz="1300">
                <a:solidFill>
                  <a:srgbClr val="153244"/>
                </a:solidFill>
                <a:latin typeface="Archivo"/>
                <a:ea typeface="Archivo"/>
                <a:cs typeface="Archivo"/>
                <a:sym typeface="Archivo"/>
              </a:rPr>
              <a:t>02/06/25 al 08/07/25</a:t>
            </a:r>
            <a:endParaRPr b="1" sz="1300">
              <a:solidFill>
                <a:srgbClr val="153244"/>
              </a:solidFill>
              <a:latin typeface="Archivo"/>
              <a:ea typeface="Archivo"/>
              <a:cs typeface="Archivo"/>
              <a:sym typeface="Archivo"/>
            </a:endParaRPr>
          </a:p>
        </p:txBody>
      </p:sp>
      <p:sp>
        <p:nvSpPr>
          <p:cNvPr id="75" name="Google Shape;75;p3"/>
          <p:cNvSpPr/>
          <p:nvPr/>
        </p:nvSpPr>
        <p:spPr>
          <a:xfrm>
            <a:off x="1626600" y="1509050"/>
            <a:ext cx="442200" cy="442200"/>
          </a:xfrm>
          <a:prstGeom prst="roundRect">
            <a:avLst>
              <a:gd fmla="val 16667" name="adj"/>
            </a:avLst>
          </a:prstGeom>
          <a:solidFill>
            <a:srgbClr val="FBFBFB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6" name="Google Shape;76;p3"/>
          <p:cNvSpPr txBox="1"/>
          <p:nvPr/>
        </p:nvSpPr>
        <p:spPr>
          <a:xfrm>
            <a:off x="1660872" y="1389713"/>
            <a:ext cx="333900" cy="58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b="1" i="0" lang="es" sz="2600" u="none" cap="none" strike="noStrike">
                <a:solidFill>
                  <a:srgbClr val="153244"/>
                </a:solidFill>
                <a:latin typeface="Archivo"/>
                <a:ea typeface="Archivo"/>
                <a:cs typeface="Archivo"/>
                <a:sym typeface="Archivo"/>
              </a:rPr>
              <a:t>1</a:t>
            </a:r>
            <a:endParaRPr b="1" i="0" sz="2600" u="none" cap="none" strike="noStrike">
              <a:solidFill>
                <a:srgbClr val="153244"/>
              </a:solidFill>
              <a:latin typeface="Archivo"/>
              <a:ea typeface="Archivo"/>
              <a:cs typeface="Archivo"/>
              <a:sym typeface="Archivo"/>
            </a:endParaRPr>
          </a:p>
        </p:txBody>
      </p:sp>
      <p:sp>
        <p:nvSpPr>
          <p:cNvPr id="77" name="Google Shape;77;p3"/>
          <p:cNvSpPr/>
          <p:nvPr/>
        </p:nvSpPr>
        <p:spPr>
          <a:xfrm>
            <a:off x="873450" y="3578008"/>
            <a:ext cx="1948500" cy="573300"/>
          </a:xfrm>
          <a:prstGeom prst="roundRect">
            <a:avLst>
              <a:gd fmla="val 20189" name="adj"/>
            </a:avLst>
          </a:prstGeom>
          <a:solidFill>
            <a:srgbClr val="FFCB00"/>
          </a:solidFill>
          <a:ln cap="flat" cmpd="sng" w="19050">
            <a:solidFill>
              <a:srgbClr val="15324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8" name="Google Shape;78;p3"/>
          <p:cNvSpPr/>
          <p:nvPr/>
        </p:nvSpPr>
        <p:spPr>
          <a:xfrm>
            <a:off x="873450" y="3536025"/>
            <a:ext cx="1948500" cy="623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</a:pPr>
            <a:r>
              <a:rPr b="1" lang="es" sz="1300" u="sng">
                <a:solidFill>
                  <a:schemeClr val="hlink"/>
                </a:solidFill>
                <a:latin typeface="Archivo"/>
                <a:ea typeface="Archivo"/>
                <a:cs typeface="Archivo"/>
                <a:sym typeface="Archivo"/>
                <a:hlinkClick r:id="rId6"/>
                <a:extLst>
                  <a:ext uri="http://customooxmlschemas.google.com/">
                    <go:slidesCustomData xmlns:go="http://customooxmlschemas.google.com/" textRoundtripDataId="0"/>
                  </a:ext>
                </a:extLst>
              </a:rPr>
              <a:t>Accedé a la oferta educativa</a:t>
            </a:r>
            <a:endParaRPr b="1" sz="1300">
              <a:solidFill>
                <a:srgbClr val="153244"/>
              </a:solidFill>
              <a:latin typeface="Archivo"/>
              <a:ea typeface="Archivo"/>
              <a:cs typeface="Archivo"/>
              <a:sym typeface="Archivo"/>
            </a:endParaRPr>
          </a:p>
        </p:txBody>
      </p:sp>
      <p:sp>
        <p:nvSpPr>
          <p:cNvPr id="79" name="Google Shape;79;p3"/>
          <p:cNvSpPr/>
          <p:nvPr/>
        </p:nvSpPr>
        <p:spPr>
          <a:xfrm>
            <a:off x="3372900" y="1727200"/>
            <a:ext cx="1948500" cy="1738500"/>
          </a:xfrm>
          <a:prstGeom prst="roundRect">
            <a:avLst>
              <a:gd fmla="val 7930" name="adj"/>
            </a:avLst>
          </a:prstGeom>
          <a:noFill/>
          <a:ln cap="flat" cmpd="sng" w="9525">
            <a:solidFill>
              <a:srgbClr val="15324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0" name="Google Shape;80;p3"/>
          <p:cNvSpPr txBox="1"/>
          <p:nvPr/>
        </p:nvSpPr>
        <p:spPr>
          <a:xfrm>
            <a:off x="3372900" y="2387971"/>
            <a:ext cx="1948500" cy="923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</a:pPr>
            <a:r>
              <a:rPr b="1" lang="es" sz="1200">
                <a:solidFill>
                  <a:srgbClr val="153244"/>
                </a:solidFill>
                <a:latin typeface="Archivo"/>
                <a:ea typeface="Archivo"/>
                <a:cs typeface="Archivo"/>
                <a:sym typeface="Archivo"/>
              </a:rPr>
              <a:t>Curso de preparación  </a:t>
            </a:r>
            <a:endParaRPr b="1" sz="1200">
              <a:solidFill>
                <a:srgbClr val="153244"/>
              </a:solidFill>
              <a:latin typeface="Archivo"/>
              <a:ea typeface="Archivo"/>
              <a:cs typeface="Archivo"/>
              <a:sym typeface="Archivo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</a:pPr>
            <a:r>
              <a:rPr lang="es" sz="1200">
                <a:solidFill>
                  <a:srgbClr val="153244"/>
                </a:solidFill>
                <a:latin typeface="Archivo"/>
                <a:ea typeface="Archivo"/>
                <a:cs typeface="Archivo"/>
                <a:sym typeface="Archivo"/>
              </a:rPr>
              <a:t>para los exámenes de Ecope e Ipemat en el </a:t>
            </a:r>
            <a:r>
              <a:rPr b="1" lang="es" sz="1200" u="sng">
                <a:solidFill>
                  <a:srgbClr val="153244"/>
                </a:solidFill>
                <a:latin typeface="Archivo"/>
                <a:ea typeface="Archivo"/>
                <a:cs typeface="Archivo"/>
                <a:sym typeface="Archivo"/>
                <a:hlinkClick r:id="rId7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Aula Virtual</a:t>
            </a:r>
            <a:endParaRPr b="1" sz="1200" u="sng">
              <a:solidFill>
                <a:srgbClr val="153244"/>
              </a:solidFill>
              <a:latin typeface="Archivo"/>
              <a:ea typeface="Archivo"/>
              <a:cs typeface="Archivo"/>
              <a:sym typeface="Archivo"/>
            </a:endParaRPr>
          </a:p>
        </p:txBody>
      </p:sp>
      <p:sp>
        <p:nvSpPr>
          <p:cNvPr id="81" name="Google Shape;81;p3"/>
          <p:cNvSpPr/>
          <p:nvPr/>
        </p:nvSpPr>
        <p:spPr>
          <a:xfrm>
            <a:off x="3228000" y="1976050"/>
            <a:ext cx="2238300" cy="303000"/>
          </a:xfrm>
          <a:prstGeom prst="roundRect">
            <a:avLst>
              <a:gd fmla="val 50000" name="adj"/>
            </a:avLst>
          </a:prstGeom>
          <a:solidFill>
            <a:srgbClr val="8DE2D6"/>
          </a:solidFill>
          <a:ln cap="flat" cmpd="sng" w="19050">
            <a:solidFill>
              <a:srgbClr val="15324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3"/>
          <p:cNvSpPr/>
          <p:nvPr/>
        </p:nvSpPr>
        <p:spPr>
          <a:xfrm>
            <a:off x="3463800" y="2017013"/>
            <a:ext cx="1766700" cy="221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s" sz="1300">
                <a:solidFill>
                  <a:srgbClr val="153244"/>
                </a:solidFill>
                <a:latin typeface="Archivo"/>
                <a:ea typeface="Archivo"/>
                <a:cs typeface="Archivo"/>
                <a:sym typeface="Archivo"/>
              </a:rPr>
              <a:t>02/06/25 al 11/07/25</a:t>
            </a:r>
            <a:endParaRPr b="1" sz="1300">
              <a:solidFill>
                <a:srgbClr val="153244"/>
              </a:solidFill>
              <a:latin typeface="Archivo"/>
              <a:ea typeface="Archivo"/>
              <a:cs typeface="Archivo"/>
              <a:sym typeface="Archivo"/>
            </a:endParaRPr>
          </a:p>
        </p:txBody>
      </p:sp>
      <p:sp>
        <p:nvSpPr>
          <p:cNvPr id="83" name="Google Shape;83;p3"/>
          <p:cNvSpPr/>
          <p:nvPr/>
        </p:nvSpPr>
        <p:spPr>
          <a:xfrm>
            <a:off x="4126050" y="1509050"/>
            <a:ext cx="442200" cy="442200"/>
          </a:xfrm>
          <a:prstGeom prst="roundRect">
            <a:avLst>
              <a:gd fmla="val 16667" name="adj"/>
            </a:avLst>
          </a:prstGeom>
          <a:solidFill>
            <a:srgbClr val="FBFBFB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4" name="Google Shape;84;p3"/>
          <p:cNvSpPr txBox="1"/>
          <p:nvPr/>
        </p:nvSpPr>
        <p:spPr>
          <a:xfrm>
            <a:off x="4160322" y="1389713"/>
            <a:ext cx="333900" cy="58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b="1" lang="es" sz="2600">
                <a:solidFill>
                  <a:srgbClr val="153244"/>
                </a:solidFill>
                <a:latin typeface="Archivo"/>
                <a:ea typeface="Archivo"/>
                <a:cs typeface="Archivo"/>
                <a:sym typeface="Archivo"/>
              </a:rPr>
              <a:t>2</a:t>
            </a:r>
            <a:endParaRPr b="1" i="0" sz="2600" u="none" cap="none" strike="noStrike">
              <a:solidFill>
                <a:srgbClr val="153244"/>
              </a:solidFill>
              <a:latin typeface="Archivo"/>
              <a:ea typeface="Archivo"/>
              <a:cs typeface="Archivo"/>
              <a:sym typeface="Archivo"/>
            </a:endParaRPr>
          </a:p>
        </p:txBody>
      </p:sp>
      <p:sp>
        <p:nvSpPr>
          <p:cNvPr id="85" name="Google Shape;85;p3"/>
          <p:cNvSpPr/>
          <p:nvPr/>
        </p:nvSpPr>
        <p:spPr>
          <a:xfrm>
            <a:off x="3372900" y="3578008"/>
            <a:ext cx="1948500" cy="573300"/>
          </a:xfrm>
          <a:prstGeom prst="roundRect">
            <a:avLst>
              <a:gd fmla="val 20189" name="adj"/>
            </a:avLst>
          </a:prstGeom>
          <a:solidFill>
            <a:srgbClr val="FFCB00"/>
          </a:solidFill>
          <a:ln cap="flat" cmpd="sng" w="19050">
            <a:solidFill>
              <a:srgbClr val="15324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" name="Google Shape;86;p3"/>
          <p:cNvSpPr/>
          <p:nvPr/>
        </p:nvSpPr>
        <p:spPr>
          <a:xfrm>
            <a:off x="3372900" y="3578000"/>
            <a:ext cx="1948500" cy="585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</a:pPr>
            <a:r>
              <a:rPr b="1" lang="es" sz="1300">
                <a:solidFill>
                  <a:srgbClr val="153244"/>
                </a:solidFill>
                <a:latin typeface="Archivo"/>
                <a:ea typeface="Archivo"/>
                <a:cs typeface="Archivo"/>
                <a:sym typeface="Archivo"/>
              </a:rPr>
              <a:t>Luego podrás acceder al tutorial</a:t>
            </a:r>
            <a:endParaRPr b="1" sz="1300">
              <a:solidFill>
                <a:srgbClr val="153244"/>
              </a:solidFill>
              <a:latin typeface="Archivo"/>
              <a:ea typeface="Archivo"/>
              <a:cs typeface="Archivo"/>
              <a:sym typeface="Archivo"/>
            </a:endParaRPr>
          </a:p>
        </p:txBody>
      </p:sp>
      <p:sp>
        <p:nvSpPr>
          <p:cNvPr id="87" name="Google Shape;87;p3"/>
          <p:cNvSpPr/>
          <p:nvPr/>
        </p:nvSpPr>
        <p:spPr>
          <a:xfrm>
            <a:off x="5872350" y="1727200"/>
            <a:ext cx="1948500" cy="1738500"/>
          </a:xfrm>
          <a:prstGeom prst="roundRect">
            <a:avLst>
              <a:gd fmla="val 7930" name="adj"/>
            </a:avLst>
          </a:prstGeom>
          <a:noFill/>
          <a:ln cap="flat" cmpd="sng" w="9525">
            <a:solidFill>
              <a:srgbClr val="15324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" name="Google Shape;88;p3"/>
          <p:cNvSpPr txBox="1"/>
          <p:nvPr/>
        </p:nvSpPr>
        <p:spPr>
          <a:xfrm>
            <a:off x="5872350" y="2474196"/>
            <a:ext cx="1948500" cy="7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</a:pPr>
            <a:r>
              <a:rPr lang="es" sz="1200">
                <a:solidFill>
                  <a:srgbClr val="153244"/>
                </a:solidFill>
                <a:latin typeface="Archivo"/>
                <a:ea typeface="Archivo"/>
                <a:cs typeface="Archivo"/>
                <a:sym typeface="Archivo"/>
              </a:rPr>
              <a:t>Realización de </a:t>
            </a:r>
            <a:r>
              <a:rPr b="1" lang="es" sz="1200">
                <a:solidFill>
                  <a:srgbClr val="153244"/>
                </a:solidFill>
                <a:latin typeface="Archivo"/>
                <a:ea typeface="Archivo"/>
                <a:cs typeface="Archivo"/>
                <a:sym typeface="Archivo"/>
              </a:rPr>
              <a:t>exámenes Obligatorios </a:t>
            </a:r>
            <a:r>
              <a:rPr lang="es" sz="1200">
                <a:solidFill>
                  <a:srgbClr val="153244"/>
                </a:solidFill>
                <a:latin typeface="Archivo"/>
                <a:ea typeface="Archivo"/>
                <a:cs typeface="Archivo"/>
                <a:sym typeface="Archivo"/>
              </a:rPr>
              <a:t>en el</a:t>
            </a:r>
            <a:r>
              <a:rPr b="1" lang="es" sz="1200">
                <a:solidFill>
                  <a:srgbClr val="153244"/>
                </a:solidFill>
                <a:latin typeface="Archivo"/>
                <a:ea typeface="Archivo"/>
                <a:cs typeface="Archivo"/>
                <a:sym typeface="Archivo"/>
              </a:rPr>
              <a:t> </a:t>
            </a:r>
            <a:r>
              <a:rPr b="1" lang="es" sz="1200" u="sng">
                <a:solidFill>
                  <a:srgbClr val="153244"/>
                </a:solidFill>
                <a:latin typeface="Archivo"/>
                <a:ea typeface="Archivo"/>
                <a:cs typeface="Archivo"/>
                <a:sym typeface="Archivo"/>
                <a:hlinkClick r:id="rId8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Aula Virtual</a:t>
            </a:r>
            <a:endParaRPr b="1" sz="1200" u="sng">
              <a:solidFill>
                <a:srgbClr val="153244"/>
              </a:solidFill>
              <a:latin typeface="Archivo"/>
              <a:ea typeface="Archivo"/>
              <a:cs typeface="Archivo"/>
              <a:sym typeface="Archivo"/>
            </a:endParaRPr>
          </a:p>
        </p:txBody>
      </p:sp>
      <p:sp>
        <p:nvSpPr>
          <p:cNvPr id="89" name="Google Shape;89;p3"/>
          <p:cNvSpPr/>
          <p:nvPr/>
        </p:nvSpPr>
        <p:spPr>
          <a:xfrm>
            <a:off x="5727450" y="1976050"/>
            <a:ext cx="2238300" cy="303000"/>
          </a:xfrm>
          <a:prstGeom prst="roundRect">
            <a:avLst>
              <a:gd fmla="val 50000" name="adj"/>
            </a:avLst>
          </a:prstGeom>
          <a:solidFill>
            <a:srgbClr val="8DE2D6"/>
          </a:solidFill>
          <a:ln cap="flat" cmpd="sng" w="19050">
            <a:solidFill>
              <a:srgbClr val="15324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0" name="Google Shape;90;p3"/>
          <p:cNvSpPr/>
          <p:nvPr/>
        </p:nvSpPr>
        <p:spPr>
          <a:xfrm>
            <a:off x="5963250" y="2017013"/>
            <a:ext cx="1766700" cy="221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s" sz="1300">
                <a:solidFill>
                  <a:srgbClr val="153244"/>
                </a:solidFill>
                <a:latin typeface="Archivo"/>
                <a:ea typeface="Archivo"/>
                <a:cs typeface="Archivo"/>
                <a:sym typeface="Archivo"/>
              </a:rPr>
              <a:t>09/06/25 al 11/07/25</a:t>
            </a:r>
            <a:endParaRPr b="1" sz="1300">
              <a:solidFill>
                <a:srgbClr val="153244"/>
              </a:solidFill>
              <a:latin typeface="Archivo"/>
              <a:ea typeface="Archivo"/>
              <a:cs typeface="Archivo"/>
              <a:sym typeface="Archivo"/>
            </a:endParaRPr>
          </a:p>
        </p:txBody>
      </p:sp>
      <p:sp>
        <p:nvSpPr>
          <p:cNvPr id="91" name="Google Shape;91;p3"/>
          <p:cNvSpPr/>
          <p:nvPr/>
        </p:nvSpPr>
        <p:spPr>
          <a:xfrm>
            <a:off x="6625500" y="1509050"/>
            <a:ext cx="442200" cy="442200"/>
          </a:xfrm>
          <a:prstGeom prst="roundRect">
            <a:avLst>
              <a:gd fmla="val 16667" name="adj"/>
            </a:avLst>
          </a:prstGeom>
          <a:solidFill>
            <a:srgbClr val="FBFBFB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" name="Google Shape;92;p3"/>
          <p:cNvSpPr txBox="1"/>
          <p:nvPr/>
        </p:nvSpPr>
        <p:spPr>
          <a:xfrm>
            <a:off x="6659772" y="1389713"/>
            <a:ext cx="333900" cy="58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b="1" lang="es" sz="2600">
                <a:solidFill>
                  <a:srgbClr val="153244"/>
                </a:solidFill>
                <a:latin typeface="Archivo"/>
                <a:ea typeface="Archivo"/>
                <a:cs typeface="Archivo"/>
                <a:sym typeface="Archivo"/>
              </a:rPr>
              <a:t>3</a:t>
            </a:r>
            <a:endParaRPr b="1" i="0" sz="2600" u="none" cap="none" strike="noStrike">
              <a:solidFill>
                <a:srgbClr val="153244"/>
              </a:solidFill>
              <a:latin typeface="Archivo"/>
              <a:ea typeface="Archivo"/>
              <a:cs typeface="Archivo"/>
              <a:sym typeface="Archivo"/>
            </a:endParaRPr>
          </a:p>
        </p:txBody>
      </p:sp>
      <p:sp>
        <p:nvSpPr>
          <p:cNvPr id="93" name="Google Shape;93;p3"/>
          <p:cNvSpPr/>
          <p:nvPr/>
        </p:nvSpPr>
        <p:spPr>
          <a:xfrm>
            <a:off x="5872350" y="3578008"/>
            <a:ext cx="1948500" cy="573300"/>
          </a:xfrm>
          <a:prstGeom prst="roundRect">
            <a:avLst>
              <a:gd fmla="val 20189" name="adj"/>
            </a:avLst>
          </a:prstGeom>
          <a:solidFill>
            <a:srgbClr val="FFCB00"/>
          </a:solidFill>
          <a:ln cap="flat" cmpd="sng" w="19050">
            <a:solidFill>
              <a:srgbClr val="15324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" name="Google Shape;94;p3"/>
          <p:cNvSpPr/>
          <p:nvPr/>
        </p:nvSpPr>
        <p:spPr>
          <a:xfrm>
            <a:off x="5872350" y="3536025"/>
            <a:ext cx="1948500" cy="623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</a:pPr>
            <a:r>
              <a:rPr b="1" lang="es" sz="1300">
                <a:latin typeface="Archivo"/>
                <a:ea typeface="Archivo"/>
                <a:cs typeface="Archivo"/>
                <a:sym typeface="Archivo"/>
              </a:rPr>
              <a:t>Luego podras acceder al tutorial</a:t>
            </a:r>
            <a:r>
              <a:rPr b="1" lang="es" sz="1300" u="sng">
                <a:solidFill>
                  <a:schemeClr val="hlink"/>
                </a:solidFill>
                <a:latin typeface="Archivo"/>
                <a:ea typeface="Archivo"/>
                <a:cs typeface="Archivo"/>
                <a:sym typeface="Archivo"/>
                <a:hlinkClick r:id="rId9"/>
              </a:rPr>
              <a:t>l</a:t>
            </a:r>
            <a:endParaRPr b="1" sz="1300">
              <a:solidFill>
                <a:srgbClr val="153244"/>
              </a:solidFill>
              <a:latin typeface="Archivo"/>
              <a:ea typeface="Archivo"/>
              <a:cs typeface="Archivo"/>
              <a:sym typeface="Archivo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4"/>
          <p:cNvSpPr/>
          <p:nvPr/>
        </p:nvSpPr>
        <p:spPr>
          <a:xfrm>
            <a:off x="3094375" y="0"/>
            <a:ext cx="6049500" cy="5143500"/>
          </a:xfrm>
          <a:prstGeom prst="rect">
            <a:avLst/>
          </a:prstGeom>
          <a:solidFill>
            <a:srgbClr val="8DE2D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" name="Google Shape;100;p4"/>
          <p:cNvSpPr/>
          <p:nvPr/>
        </p:nvSpPr>
        <p:spPr>
          <a:xfrm>
            <a:off x="4148875" y="3932800"/>
            <a:ext cx="4436400" cy="489300"/>
          </a:xfrm>
          <a:prstGeom prst="roundRect">
            <a:avLst>
              <a:gd fmla="val 19441" name="adj"/>
            </a:avLst>
          </a:prstGeom>
          <a:solidFill>
            <a:srgbClr val="FBFBFB"/>
          </a:solidFill>
          <a:ln cap="flat" cmpd="sng" w="19050">
            <a:solidFill>
              <a:srgbClr val="15324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1" name="Google Shape;101;p4"/>
          <p:cNvSpPr txBox="1"/>
          <p:nvPr/>
        </p:nvSpPr>
        <p:spPr>
          <a:xfrm>
            <a:off x="232878" y="842300"/>
            <a:ext cx="26238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</a:pPr>
            <a:r>
              <a:rPr b="1" i="0" lang="es" sz="1500" u="none" cap="none" strike="noStrike">
                <a:solidFill>
                  <a:srgbClr val="153244"/>
                </a:solidFill>
                <a:latin typeface="Archivo"/>
                <a:ea typeface="Archivo"/>
                <a:cs typeface="Archivo"/>
                <a:sym typeface="Archivo"/>
              </a:rPr>
              <a:t>Pasos para ser estudiante de </a:t>
            </a:r>
            <a:r>
              <a:rPr b="1" lang="es" sz="1500">
                <a:solidFill>
                  <a:srgbClr val="153244"/>
                </a:solidFill>
                <a:latin typeface="Archivo"/>
                <a:ea typeface="Archivo"/>
                <a:cs typeface="Archivo"/>
                <a:sym typeface="Archivo"/>
              </a:rPr>
              <a:t>una </a:t>
            </a:r>
            <a:r>
              <a:rPr b="1" lang="es" sz="1500">
                <a:solidFill>
                  <a:srgbClr val="153244"/>
                </a:solidFill>
                <a:latin typeface="Archivo"/>
                <a:ea typeface="Archivo"/>
                <a:cs typeface="Archivo"/>
                <a:sym typeface="Archivo"/>
              </a:rPr>
              <a:t>Tecnicatura</a:t>
            </a:r>
            <a:endParaRPr b="1" i="0" sz="1500" u="none" cap="none" strike="noStrike">
              <a:solidFill>
                <a:srgbClr val="153244"/>
              </a:solidFill>
              <a:latin typeface="Archivo"/>
              <a:ea typeface="Archivo"/>
              <a:cs typeface="Archivo"/>
              <a:sym typeface="Archivo"/>
            </a:endParaRPr>
          </a:p>
        </p:txBody>
      </p:sp>
      <p:sp>
        <p:nvSpPr>
          <p:cNvPr id="102" name="Google Shape;102;p4"/>
          <p:cNvSpPr txBox="1"/>
          <p:nvPr/>
        </p:nvSpPr>
        <p:spPr>
          <a:xfrm>
            <a:off x="3339475" y="141100"/>
            <a:ext cx="5245800" cy="379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53244"/>
              </a:buClr>
              <a:buSzPts val="1100"/>
              <a:buFont typeface="Archivo"/>
              <a:buAutoNum type="alphaLcParenR"/>
            </a:pPr>
            <a:r>
              <a:rPr b="1" i="0" lang="es" sz="1100" u="none" cap="none" strike="noStrike">
                <a:solidFill>
                  <a:srgbClr val="153244"/>
                </a:solidFill>
                <a:latin typeface="Archivo"/>
                <a:ea typeface="Archivo"/>
                <a:cs typeface="Archivo"/>
                <a:sym typeface="Archivo"/>
              </a:rPr>
              <a:t>Cargar tus datos completos. </a:t>
            </a:r>
            <a:r>
              <a:rPr b="1" lang="es" sz="1100">
                <a:solidFill>
                  <a:srgbClr val="153244"/>
                </a:solidFill>
                <a:latin typeface="Archivo"/>
                <a:ea typeface="Archivo"/>
                <a:cs typeface="Archivo"/>
                <a:sym typeface="Archivo"/>
              </a:rPr>
              <a:t>Recordá que s</a:t>
            </a:r>
            <a:r>
              <a:rPr b="1" lang="es" sz="1100">
                <a:solidFill>
                  <a:srgbClr val="153244"/>
                </a:solidFill>
                <a:latin typeface="Archivo"/>
                <a:ea typeface="Archivo"/>
                <a:cs typeface="Archivo"/>
                <a:sym typeface="Archivo"/>
              </a:rPr>
              <a:t>e tendrán en cuenta sólo aquellas preinscripciones que estén completas y con documentación respaldatoria.</a:t>
            </a:r>
            <a:endParaRPr b="1" sz="1100">
              <a:solidFill>
                <a:srgbClr val="153244"/>
              </a:solidFill>
              <a:latin typeface="Archivo"/>
              <a:ea typeface="Archivo"/>
              <a:cs typeface="Archivo"/>
              <a:sym typeface="Archivo"/>
            </a:endParaRPr>
          </a:p>
          <a:p>
            <a:pPr indent="-29845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153244"/>
              </a:buClr>
              <a:buSzPts val="1100"/>
              <a:buFont typeface="Montserrat"/>
              <a:buAutoNum type="alphaLcParenR"/>
            </a:pPr>
            <a:r>
              <a:rPr b="1" i="0" lang="es" sz="1100" u="none" cap="none" strike="noStrike">
                <a:solidFill>
                  <a:srgbClr val="153244"/>
                </a:solidFill>
                <a:latin typeface="Archivo"/>
                <a:ea typeface="Archivo"/>
                <a:cs typeface="Archivo"/>
                <a:sym typeface="Archivo"/>
              </a:rPr>
              <a:t>Seleccionar la tecnicatura y el instituto en donde querés cursar</a:t>
            </a:r>
            <a:r>
              <a:rPr lang="es" sz="1100">
                <a:solidFill>
                  <a:srgbClr val="153244"/>
                </a:solidFill>
                <a:latin typeface="Archivo"/>
                <a:ea typeface="Archivo"/>
                <a:cs typeface="Archivo"/>
                <a:sym typeface="Archivo"/>
              </a:rPr>
              <a:t>. S</a:t>
            </a:r>
            <a:r>
              <a:rPr i="0" lang="es" sz="1100" u="none" cap="none" strike="noStrike">
                <a:solidFill>
                  <a:srgbClr val="153244"/>
                </a:solidFill>
                <a:latin typeface="Archivo"/>
                <a:ea typeface="Archivo"/>
                <a:cs typeface="Archivo"/>
                <a:sym typeface="Archivo"/>
              </a:rPr>
              <a:t>ólo podés elegir una carrera.</a:t>
            </a:r>
            <a:endParaRPr i="0" sz="1100" u="none" cap="none" strike="noStrike">
              <a:solidFill>
                <a:srgbClr val="153244"/>
              </a:solidFill>
              <a:latin typeface="Archivo"/>
              <a:ea typeface="Archivo"/>
              <a:cs typeface="Archivo"/>
              <a:sym typeface="Archivo"/>
            </a:endParaRPr>
          </a:p>
          <a:p>
            <a:pPr indent="-330200" lvl="0" marL="48895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153244"/>
              </a:buClr>
              <a:buSzPts val="1100"/>
              <a:buFont typeface="Arial"/>
              <a:buAutoNum type="alphaLcParenR" startAt="3"/>
            </a:pPr>
            <a:r>
              <a:rPr b="1" i="0" lang="es" sz="1100" u="none" cap="none" strike="noStrike">
                <a:solidFill>
                  <a:srgbClr val="153244"/>
                </a:solidFill>
                <a:latin typeface="Archivo"/>
                <a:ea typeface="Archivo"/>
                <a:cs typeface="Archivo"/>
                <a:sym typeface="Archivo"/>
              </a:rPr>
              <a:t>Seleccionar el horario </a:t>
            </a:r>
            <a:r>
              <a:rPr i="0" lang="es" sz="1100" u="none" cap="none" strike="noStrike">
                <a:solidFill>
                  <a:srgbClr val="153244"/>
                </a:solidFill>
                <a:latin typeface="Archivo"/>
                <a:ea typeface="Archivo"/>
                <a:cs typeface="Archivo"/>
                <a:sym typeface="Archivo"/>
              </a:rPr>
              <a:t>(corrobora el horario antes de finalizar la preinscripción). </a:t>
            </a:r>
            <a:endParaRPr i="0" sz="1100" u="none" cap="none" strike="noStrike">
              <a:solidFill>
                <a:srgbClr val="153244"/>
              </a:solidFill>
              <a:latin typeface="Archivo"/>
              <a:ea typeface="Archivo"/>
              <a:cs typeface="Archivo"/>
              <a:sym typeface="Archivo"/>
            </a:endParaRPr>
          </a:p>
          <a:p>
            <a:pPr indent="-330200" lvl="0" marL="48895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153244"/>
              </a:buClr>
              <a:buSzPts val="1100"/>
              <a:buFont typeface="Archivo"/>
              <a:buAutoNum type="alphaLcParenR" startAt="3"/>
            </a:pPr>
            <a:r>
              <a:rPr lang="es" sz="1100">
                <a:solidFill>
                  <a:srgbClr val="153244"/>
                </a:solidFill>
                <a:latin typeface="Archivo"/>
                <a:ea typeface="Archivo"/>
                <a:cs typeface="Archivo"/>
                <a:sym typeface="Archivo"/>
              </a:rPr>
              <a:t>Elegir modalidad: Presencial (Presencial/Híbrida)</a:t>
            </a:r>
            <a:endParaRPr sz="1100">
              <a:solidFill>
                <a:srgbClr val="153244"/>
              </a:solidFill>
              <a:latin typeface="Archivo"/>
              <a:ea typeface="Archivo"/>
              <a:cs typeface="Archivo"/>
              <a:sym typeface="Archivo"/>
            </a:endParaRPr>
          </a:p>
          <a:p>
            <a:pPr indent="-330200" lvl="0" marL="48895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153244"/>
              </a:buClr>
              <a:buSzPts val="1100"/>
              <a:buFont typeface="Arial"/>
              <a:buAutoNum type="alphaLcParenR" startAt="3"/>
            </a:pPr>
            <a:r>
              <a:rPr b="1" i="0" lang="es" sz="1100" u="none" cap="none" strike="noStrike">
                <a:solidFill>
                  <a:srgbClr val="153244"/>
                </a:solidFill>
                <a:latin typeface="Archivo"/>
                <a:ea typeface="Archivo"/>
                <a:cs typeface="Archivo"/>
                <a:sym typeface="Archivo"/>
              </a:rPr>
              <a:t>Cargar tu DNI y Título que certifica el secundario completo.</a:t>
            </a:r>
            <a:r>
              <a:rPr i="0" lang="es" sz="1100" u="none" cap="none" strike="noStrike">
                <a:solidFill>
                  <a:srgbClr val="153244"/>
                </a:solidFill>
                <a:latin typeface="Archivo"/>
                <a:ea typeface="Archivo"/>
                <a:cs typeface="Archivo"/>
                <a:sym typeface="Archivo"/>
              </a:rPr>
              <a:t> </a:t>
            </a:r>
            <a:r>
              <a:rPr i="0" lang="es" sz="1100" u="sng" cap="none" strike="noStrike">
                <a:solidFill>
                  <a:srgbClr val="153244"/>
                </a:solidFill>
                <a:latin typeface="Archivo"/>
                <a:ea typeface="Archivo"/>
                <a:cs typeface="Archivo"/>
                <a:sym typeface="Archivo"/>
              </a:rPr>
              <a:t>Si tenés más de 25 años </a:t>
            </a:r>
            <a:r>
              <a:rPr i="0" lang="es" sz="1100" u="none" cap="none" strike="noStrike">
                <a:solidFill>
                  <a:srgbClr val="153244"/>
                </a:solidFill>
                <a:latin typeface="Archivo"/>
                <a:ea typeface="Archivo"/>
                <a:cs typeface="Archivo"/>
                <a:sym typeface="Archivo"/>
              </a:rPr>
              <a:t>y  no tenés título secundario, escrib</a:t>
            </a:r>
            <a:r>
              <a:rPr lang="es" sz="1100">
                <a:solidFill>
                  <a:srgbClr val="153244"/>
                </a:solidFill>
                <a:latin typeface="Archivo"/>
                <a:ea typeface="Archivo"/>
                <a:cs typeface="Archivo"/>
                <a:sym typeface="Archivo"/>
              </a:rPr>
              <a:t>í </a:t>
            </a:r>
            <a:r>
              <a:rPr i="0" lang="es" sz="1100" u="none" cap="none" strike="noStrike">
                <a:solidFill>
                  <a:srgbClr val="153244"/>
                </a:solidFill>
                <a:latin typeface="Archivo"/>
                <a:ea typeface="Archivo"/>
                <a:cs typeface="Archivo"/>
                <a:sym typeface="Archivo"/>
              </a:rPr>
              <a:t>a </a:t>
            </a:r>
            <a:r>
              <a:rPr b="1" i="0" lang="es" sz="1100" u="none" cap="none" strike="noStrike">
                <a:solidFill>
                  <a:srgbClr val="153244"/>
                </a:solidFill>
                <a:uFill>
                  <a:noFill/>
                </a:uFill>
                <a:latin typeface="Archivo"/>
                <a:ea typeface="Archivo"/>
                <a:cs typeface="Archivo"/>
                <a:sym typeface="Archivo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preingreso.ifts@bue.edu.ar</a:t>
            </a:r>
            <a:r>
              <a:rPr b="1" lang="es" sz="1100">
                <a:solidFill>
                  <a:srgbClr val="153244"/>
                </a:solidFill>
                <a:latin typeface="Archivo"/>
                <a:ea typeface="Archivo"/>
                <a:cs typeface="Archivo"/>
                <a:sym typeface="Archivo"/>
              </a:rPr>
              <a:t> </a:t>
            </a:r>
            <a:endParaRPr b="1" i="0" sz="1100" u="none" cap="none" strike="noStrike">
              <a:solidFill>
                <a:srgbClr val="153244"/>
              </a:solidFill>
              <a:latin typeface="Archivo"/>
              <a:ea typeface="Archivo"/>
              <a:cs typeface="Archivo"/>
              <a:sym typeface="Archivo"/>
            </a:endParaRPr>
          </a:p>
          <a:p>
            <a:pPr indent="-330200" lvl="0" marL="48895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153244"/>
              </a:buClr>
              <a:buSzPts val="1100"/>
              <a:buFont typeface="Archivo"/>
              <a:buAutoNum type="alphaLcParenR" startAt="3"/>
            </a:pPr>
            <a:r>
              <a:rPr b="1" lang="es" sz="1100">
                <a:solidFill>
                  <a:srgbClr val="153244"/>
                </a:solidFill>
                <a:latin typeface="Archivo"/>
                <a:ea typeface="Archivo"/>
                <a:cs typeface="Archivo"/>
                <a:sym typeface="Archivo"/>
              </a:rPr>
              <a:t>P</a:t>
            </a:r>
            <a:r>
              <a:rPr b="1" lang="es" sz="1100">
                <a:solidFill>
                  <a:srgbClr val="153244"/>
                </a:solidFill>
                <a:latin typeface="Archivo"/>
                <a:ea typeface="Archivo"/>
                <a:cs typeface="Archivo"/>
                <a:sym typeface="Archivo"/>
              </a:rPr>
              <a:t>ara completar tu preinscripción d</a:t>
            </a:r>
            <a:r>
              <a:rPr b="1" i="0" lang="es" sz="1100" u="none" cap="none" strike="noStrike">
                <a:solidFill>
                  <a:srgbClr val="153244"/>
                </a:solidFill>
                <a:latin typeface="Archivo"/>
                <a:ea typeface="Archivo"/>
                <a:cs typeface="Archivo"/>
                <a:sym typeface="Archivo"/>
              </a:rPr>
              <a:t>escarga tu comprobante</a:t>
            </a:r>
            <a:r>
              <a:rPr b="1" lang="es" sz="1100">
                <a:solidFill>
                  <a:srgbClr val="153244"/>
                </a:solidFill>
                <a:latin typeface="Archivo"/>
                <a:ea typeface="Archivo"/>
                <a:cs typeface="Archivo"/>
                <a:sym typeface="Archivo"/>
              </a:rPr>
              <a:t>.</a:t>
            </a:r>
            <a:r>
              <a:rPr b="1" i="0" lang="es" sz="1100" u="none" cap="none" strike="noStrike">
                <a:solidFill>
                  <a:srgbClr val="153244"/>
                </a:solidFill>
                <a:latin typeface="Archivo"/>
                <a:ea typeface="Archivo"/>
                <a:cs typeface="Archivo"/>
                <a:sym typeface="Archivo"/>
              </a:rPr>
              <a:t> </a:t>
            </a:r>
            <a:endParaRPr sz="1100">
              <a:solidFill>
                <a:srgbClr val="153244"/>
              </a:solidFill>
              <a:latin typeface="Archivo"/>
              <a:ea typeface="Archivo"/>
              <a:cs typeface="Archivo"/>
              <a:sym typeface="Archivo"/>
            </a:endParaRPr>
          </a:p>
          <a:p>
            <a:pPr indent="-330200" lvl="0" marL="48895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153244"/>
              </a:buClr>
              <a:buSzPts val="1100"/>
              <a:buFont typeface="Arial"/>
              <a:buAutoNum type="alphaLcParenR" startAt="3"/>
            </a:pPr>
            <a:r>
              <a:rPr i="0" lang="es" sz="1100" u="none" cap="none" strike="noStrike">
                <a:solidFill>
                  <a:srgbClr val="153244"/>
                </a:solidFill>
                <a:latin typeface="Archivo"/>
                <a:ea typeface="Archivo"/>
                <a:cs typeface="Archivo"/>
                <a:sym typeface="Archivo"/>
              </a:rPr>
              <a:t>Si ya tenés usuario en Siu Guaraní, podés preinscribirte desde el </a:t>
            </a:r>
            <a:r>
              <a:rPr b="1" i="0" lang="es" sz="1100" u="sng" cap="none" strike="noStrike">
                <a:solidFill>
                  <a:srgbClr val="153244"/>
                </a:solidFill>
                <a:latin typeface="Archivo"/>
                <a:ea typeface="Archivo"/>
                <a:cs typeface="Archivo"/>
                <a:sym typeface="Archivo"/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Portal de Alumnos</a:t>
            </a:r>
            <a:r>
              <a:rPr b="1" lang="es" sz="1100" u="sng">
                <a:solidFill>
                  <a:srgbClr val="153244"/>
                </a:solidFill>
                <a:latin typeface="Archivo"/>
                <a:ea typeface="Archivo"/>
                <a:cs typeface="Archivo"/>
                <a:sym typeface="Archivo"/>
              </a:rPr>
              <a:t>.</a:t>
            </a:r>
            <a:endParaRPr b="1" sz="1100" u="sng">
              <a:solidFill>
                <a:srgbClr val="153244"/>
              </a:solidFill>
              <a:latin typeface="Archivo"/>
              <a:ea typeface="Archivo"/>
              <a:cs typeface="Archivo"/>
              <a:sym typeface="Archivo"/>
            </a:endParaRPr>
          </a:p>
          <a:p>
            <a:pPr indent="-330200" lvl="0" marL="488950" marR="0" rtl="0" algn="l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Clr>
                <a:srgbClr val="153244"/>
              </a:buClr>
              <a:buSzPts val="1100"/>
              <a:buFont typeface="Archivo"/>
              <a:buAutoNum type="alphaLcParenR" startAt="3"/>
            </a:pPr>
            <a:r>
              <a:rPr lang="es" sz="1100">
                <a:solidFill>
                  <a:srgbClr val="153244"/>
                </a:solidFill>
                <a:latin typeface="Archivo"/>
                <a:ea typeface="Archivo"/>
                <a:cs typeface="Archivo"/>
                <a:sym typeface="Archivo"/>
              </a:rPr>
              <a:t>Si egresaste de una escuela técnica, o realizaste un trayecto de formación profesional de la Ciudad de Buenos Aires ingresá</a:t>
            </a:r>
            <a:r>
              <a:rPr b="1" lang="es" sz="1100">
                <a:solidFill>
                  <a:srgbClr val="153244"/>
                </a:solidFill>
                <a:latin typeface="Archivo"/>
                <a:ea typeface="Archivo"/>
                <a:cs typeface="Archivo"/>
                <a:sym typeface="Archivo"/>
              </a:rPr>
              <a:t> </a:t>
            </a:r>
            <a:r>
              <a:rPr b="1" lang="es" sz="1100" u="sng">
                <a:solidFill>
                  <a:srgbClr val="153244"/>
                </a:solidFill>
                <a:latin typeface="Archivo"/>
                <a:ea typeface="Archivo"/>
                <a:cs typeface="Archivo"/>
                <a:sym typeface="Archivo"/>
                <a:hlinkClick r:id="rId5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aquí</a:t>
            </a:r>
            <a:r>
              <a:rPr b="1" lang="es" sz="1100" u="sng">
                <a:solidFill>
                  <a:srgbClr val="153244"/>
                </a:solidFill>
                <a:latin typeface="Archivo"/>
                <a:ea typeface="Archivo"/>
                <a:cs typeface="Archivo"/>
                <a:sym typeface="Archivo"/>
              </a:rPr>
              <a:t>.</a:t>
            </a:r>
            <a:endParaRPr b="1" sz="1100" u="sng">
              <a:solidFill>
                <a:srgbClr val="153244"/>
              </a:solidFill>
              <a:latin typeface="Archivo"/>
              <a:ea typeface="Archivo"/>
              <a:cs typeface="Archivo"/>
              <a:sym typeface="Archivo"/>
            </a:endParaRPr>
          </a:p>
        </p:txBody>
      </p:sp>
      <p:sp>
        <p:nvSpPr>
          <p:cNvPr id="103" name="Google Shape;103;p4"/>
          <p:cNvSpPr/>
          <p:nvPr/>
        </p:nvSpPr>
        <p:spPr>
          <a:xfrm>
            <a:off x="3936829" y="3901588"/>
            <a:ext cx="599100" cy="585000"/>
          </a:xfrm>
          <a:prstGeom prst="ellipse">
            <a:avLst/>
          </a:prstGeom>
          <a:solidFill>
            <a:srgbClr val="153244"/>
          </a:solidFill>
          <a:ln cap="flat" cmpd="sng" w="19050">
            <a:solidFill>
              <a:srgbClr val="15324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04" name="Google Shape;104;p4"/>
          <p:cNvPicPr preferRelativeResize="0"/>
          <p:nvPr/>
        </p:nvPicPr>
        <p:blipFill rotWithShape="1">
          <a:blip r:embed="rId6">
            <a:alphaModFix/>
          </a:blip>
          <a:srcRect b="22033" l="0" r="0" t="0"/>
          <a:stretch/>
        </p:blipFill>
        <p:spPr>
          <a:xfrm>
            <a:off x="4059050" y="4042584"/>
            <a:ext cx="354660" cy="303052"/>
          </a:xfrm>
          <a:prstGeom prst="rect">
            <a:avLst/>
          </a:prstGeom>
          <a:noFill/>
          <a:ln>
            <a:noFill/>
          </a:ln>
        </p:spPr>
      </p:pic>
      <p:sp>
        <p:nvSpPr>
          <p:cNvPr id="105" name="Google Shape;105;p4"/>
          <p:cNvSpPr/>
          <p:nvPr/>
        </p:nvSpPr>
        <p:spPr>
          <a:xfrm>
            <a:off x="570525" y="1694726"/>
            <a:ext cx="1948500" cy="1990200"/>
          </a:xfrm>
          <a:prstGeom prst="roundRect">
            <a:avLst>
              <a:gd fmla="val 7930" name="adj"/>
            </a:avLst>
          </a:prstGeom>
          <a:noFill/>
          <a:ln cap="flat" cmpd="sng" w="9525">
            <a:solidFill>
              <a:srgbClr val="15324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" name="Google Shape;106;p4"/>
          <p:cNvSpPr txBox="1"/>
          <p:nvPr/>
        </p:nvSpPr>
        <p:spPr>
          <a:xfrm>
            <a:off x="570525" y="2344825"/>
            <a:ext cx="1948500" cy="1108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b="1" lang="es" sz="1500">
                <a:solidFill>
                  <a:srgbClr val="153244"/>
                </a:solidFill>
                <a:latin typeface="Archivo"/>
                <a:ea typeface="Archivo"/>
                <a:cs typeface="Archivo"/>
                <a:sym typeface="Archivo"/>
              </a:rPr>
              <a:t>Pre-inscripción </a:t>
            </a:r>
            <a:endParaRPr b="1" sz="1500">
              <a:solidFill>
                <a:srgbClr val="153244"/>
              </a:solidFill>
              <a:latin typeface="Archivo"/>
              <a:ea typeface="Archivo"/>
              <a:cs typeface="Archivo"/>
              <a:sym typeface="Archiv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b="1" lang="es" sz="1500">
                <a:solidFill>
                  <a:srgbClr val="153244"/>
                </a:solidFill>
                <a:latin typeface="Archivo"/>
                <a:ea typeface="Archivo"/>
                <a:cs typeface="Archivo"/>
                <a:sym typeface="Archivo"/>
              </a:rPr>
              <a:t>y carga de documentación obligatoria</a:t>
            </a:r>
            <a:endParaRPr b="1" sz="1500" u="sng">
              <a:solidFill>
                <a:srgbClr val="153244"/>
              </a:solidFill>
              <a:latin typeface="Archivo"/>
              <a:ea typeface="Archivo"/>
              <a:cs typeface="Archivo"/>
              <a:sym typeface="Archivo"/>
            </a:endParaRPr>
          </a:p>
        </p:txBody>
      </p:sp>
      <p:sp>
        <p:nvSpPr>
          <p:cNvPr id="107" name="Google Shape;107;p4"/>
          <p:cNvSpPr/>
          <p:nvPr/>
        </p:nvSpPr>
        <p:spPr>
          <a:xfrm>
            <a:off x="1323675" y="1532300"/>
            <a:ext cx="442200" cy="442200"/>
          </a:xfrm>
          <a:prstGeom prst="roundRect">
            <a:avLst>
              <a:gd fmla="val 16667" name="adj"/>
            </a:avLst>
          </a:prstGeom>
          <a:solidFill>
            <a:srgbClr val="FBFBFB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8" name="Google Shape;108;p4"/>
          <p:cNvSpPr txBox="1"/>
          <p:nvPr/>
        </p:nvSpPr>
        <p:spPr>
          <a:xfrm>
            <a:off x="1357947" y="1412963"/>
            <a:ext cx="333900" cy="58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b="1" i="0" lang="es" sz="2600" u="none" cap="none" strike="noStrike">
                <a:solidFill>
                  <a:srgbClr val="153244"/>
                </a:solidFill>
                <a:latin typeface="Archivo"/>
                <a:ea typeface="Archivo"/>
                <a:cs typeface="Archivo"/>
                <a:sym typeface="Archivo"/>
              </a:rPr>
              <a:t>1</a:t>
            </a:r>
            <a:endParaRPr b="1" i="0" sz="2600" u="none" cap="none" strike="noStrike">
              <a:solidFill>
                <a:srgbClr val="153244"/>
              </a:solidFill>
              <a:latin typeface="Archivo"/>
              <a:ea typeface="Archivo"/>
              <a:cs typeface="Archivo"/>
              <a:sym typeface="Archivo"/>
            </a:endParaRPr>
          </a:p>
        </p:txBody>
      </p:sp>
      <p:sp>
        <p:nvSpPr>
          <p:cNvPr id="109" name="Google Shape;109;p4"/>
          <p:cNvSpPr/>
          <p:nvPr/>
        </p:nvSpPr>
        <p:spPr>
          <a:xfrm>
            <a:off x="570525" y="3900986"/>
            <a:ext cx="1948500" cy="400200"/>
          </a:xfrm>
          <a:prstGeom prst="roundRect">
            <a:avLst>
              <a:gd fmla="val 50000" name="adj"/>
            </a:avLst>
          </a:prstGeom>
          <a:solidFill>
            <a:srgbClr val="FFCB00"/>
          </a:solidFill>
          <a:ln cap="flat" cmpd="sng" w="19050">
            <a:solidFill>
              <a:srgbClr val="15324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0" name="Google Shape;110;p4"/>
          <p:cNvSpPr/>
          <p:nvPr/>
        </p:nvSpPr>
        <p:spPr>
          <a:xfrm>
            <a:off x="465813" y="3900988"/>
            <a:ext cx="21579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b="1" lang="es" u="sng">
                <a:solidFill>
                  <a:schemeClr val="hlink"/>
                </a:solidFill>
                <a:latin typeface="Archivo"/>
                <a:ea typeface="Archivo"/>
                <a:cs typeface="Archivo"/>
                <a:sym typeface="Archivo"/>
                <a:hlinkClick r:id="rId7"/>
              </a:rPr>
              <a:t>Ver Tutorial</a:t>
            </a:r>
            <a:endParaRPr b="1" i="0" cap="none" strike="noStrike">
              <a:solidFill>
                <a:schemeClr val="accent5"/>
              </a:solidFill>
              <a:latin typeface="Archivo"/>
              <a:ea typeface="Archivo"/>
              <a:cs typeface="Archivo"/>
              <a:sym typeface="Archivo"/>
            </a:endParaRPr>
          </a:p>
        </p:txBody>
      </p:sp>
      <p:sp>
        <p:nvSpPr>
          <p:cNvPr id="111" name="Google Shape;111;p4"/>
          <p:cNvSpPr/>
          <p:nvPr/>
        </p:nvSpPr>
        <p:spPr>
          <a:xfrm>
            <a:off x="425625" y="1977225"/>
            <a:ext cx="2238300" cy="303000"/>
          </a:xfrm>
          <a:prstGeom prst="roundRect">
            <a:avLst>
              <a:gd fmla="val 50000" name="adj"/>
            </a:avLst>
          </a:prstGeom>
          <a:solidFill>
            <a:srgbClr val="8DE2D6"/>
          </a:solidFill>
          <a:ln cap="flat" cmpd="sng" w="19050">
            <a:solidFill>
              <a:srgbClr val="15324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2" name="Google Shape;112;p4"/>
          <p:cNvSpPr/>
          <p:nvPr/>
        </p:nvSpPr>
        <p:spPr>
          <a:xfrm>
            <a:off x="661425" y="2018188"/>
            <a:ext cx="1766700" cy="221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s" sz="1300">
                <a:solidFill>
                  <a:srgbClr val="153244"/>
                </a:solidFill>
                <a:latin typeface="Archivo"/>
                <a:ea typeface="Archivo"/>
                <a:cs typeface="Archivo"/>
                <a:sym typeface="Archivo"/>
              </a:rPr>
              <a:t>02/06/25 al 08/07/25</a:t>
            </a:r>
            <a:endParaRPr b="1" sz="1300">
              <a:solidFill>
                <a:srgbClr val="153244"/>
              </a:solidFill>
              <a:latin typeface="Archivo"/>
              <a:ea typeface="Archivo"/>
              <a:cs typeface="Archivo"/>
              <a:sym typeface="Archivo"/>
            </a:endParaRPr>
          </a:p>
        </p:txBody>
      </p:sp>
      <p:sp>
        <p:nvSpPr>
          <p:cNvPr id="113" name="Google Shape;113;p4"/>
          <p:cNvSpPr txBox="1"/>
          <p:nvPr/>
        </p:nvSpPr>
        <p:spPr>
          <a:xfrm>
            <a:off x="4572000" y="3965950"/>
            <a:ext cx="3954000" cy="456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lang="es" sz="1100">
                <a:solidFill>
                  <a:srgbClr val="153244"/>
                </a:solidFill>
                <a:latin typeface="Archivo"/>
                <a:ea typeface="Archivo"/>
                <a:cs typeface="Archivo"/>
                <a:sym typeface="Archivo"/>
              </a:rPr>
              <a:t>2 </a:t>
            </a:r>
            <a:r>
              <a:rPr b="1" i="0" lang="es" sz="1100" u="none" cap="none" strike="noStrike">
                <a:solidFill>
                  <a:srgbClr val="153244"/>
                </a:solidFill>
                <a:latin typeface="Archivo"/>
                <a:ea typeface="Archivo"/>
                <a:cs typeface="Archivo"/>
                <a:sym typeface="Archivo"/>
              </a:rPr>
              <a:t>días hábiles después de preinscribirte, </a:t>
            </a:r>
            <a:r>
              <a:rPr b="1" lang="es" sz="1100">
                <a:solidFill>
                  <a:srgbClr val="153244"/>
                </a:solidFill>
                <a:latin typeface="Archivo"/>
                <a:ea typeface="Archivo"/>
                <a:cs typeface="Archivo"/>
                <a:sym typeface="Archivo"/>
              </a:rPr>
              <a:t>tendrás acceso al</a:t>
            </a:r>
            <a:r>
              <a:rPr lang="es" sz="1100">
                <a:solidFill>
                  <a:srgbClr val="153244"/>
                </a:solidFill>
                <a:latin typeface="Archivo"/>
                <a:ea typeface="Archivo"/>
                <a:cs typeface="Archivo"/>
                <a:sym typeface="Archivo"/>
              </a:rPr>
              <a:t>  </a:t>
            </a:r>
            <a:r>
              <a:rPr b="1" lang="es" sz="1100" u="sng">
                <a:solidFill>
                  <a:srgbClr val="153244"/>
                </a:solidFill>
                <a:latin typeface="Archivo"/>
                <a:ea typeface="Archivo"/>
                <a:cs typeface="Archivo"/>
                <a:sym typeface="Archivo"/>
                <a:hlinkClick r:id="rId8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aula virtual</a:t>
            </a:r>
            <a:r>
              <a:rPr b="1" lang="es" sz="1100">
                <a:solidFill>
                  <a:srgbClr val="153244"/>
                </a:solidFill>
                <a:latin typeface="Archivo"/>
                <a:ea typeface="Archivo"/>
                <a:cs typeface="Archivo"/>
                <a:sym typeface="Archivo"/>
              </a:rPr>
              <a:t>.  </a:t>
            </a:r>
            <a:endParaRPr b="1" i="0" sz="1100" u="none" cap="none" strike="noStrike">
              <a:solidFill>
                <a:srgbClr val="153244"/>
              </a:solidFill>
              <a:latin typeface="Archivo"/>
              <a:ea typeface="Archivo"/>
              <a:cs typeface="Archivo"/>
              <a:sym typeface="Archivo"/>
            </a:endParaRPr>
          </a:p>
        </p:txBody>
      </p:sp>
      <p:pic>
        <p:nvPicPr>
          <p:cNvPr id="114" name="Google Shape;114;p4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7076275" y="4791524"/>
            <a:ext cx="1869174" cy="151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5" name="Google Shape;115;p4"/>
          <p:cNvPicPr preferRelativeResize="0"/>
          <p:nvPr/>
        </p:nvPicPr>
        <p:blipFill rotWithShape="1">
          <a:blip r:embed="rId10">
            <a:alphaModFix/>
          </a:blip>
          <a:srcRect b="30962" l="24574" r="22532" t="32789"/>
          <a:stretch/>
        </p:blipFill>
        <p:spPr>
          <a:xfrm>
            <a:off x="129138" y="4715742"/>
            <a:ext cx="442276" cy="3030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g35c2470ea3d_0_100"/>
          <p:cNvSpPr/>
          <p:nvPr/>
        </p:nvSpPr>
        <p:spPr>
          <a:xfrm>
            <a:off x="3094375" y="0"/>
            <a:ext cx="6049500" cy="5143500"/>
          </a:xfrm>
          <a:prstGeom prst="rect">
            <a:avLst/>
          </a:prstGeom>
          <a:solidFill>
            <a:srgbClr val="8DE2D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1" name="Google Shape;121;g35c2470ea3d_0_100"/>
          <p:cNvSpPr/>
          <p:nvPr/>
        </p:nvSpPr>
        <p:spPr>
          <a:xfrm>
            <a:off x="4148875" y="3828475"/>
            <a:ext cx="3759000" cy="522600"/>
          </a:xfrm>
          <a:prstGeom prst="roundRect">
            <a:avLst>
              <a:gd fmla="val 19441" name="adj"/>
            </a:avLst>
          </a:prstGeom>
          <a:solidFill>
            <a:srgbClr val="FBFBFB"/>
          </a:solidFill>
          <a:ln cap="flat" cmpd="sng" w="19050">
            <a:solidFill>
              <a:srgbClr val="15324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2" name="Google Shape;122;g35c2470ea3d_0_100"/>
          <p:cNvSpPr txBox="1"/>
          <p:nvPr/>
        </p:nvSpPr>
        <p:spPr>
          <a:xfrm>
            <a:off x="232878" y="842300"/>
            <a:ext cx="26238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</a:pPr>
            <a:r>
              <a:rPr b="1" i="0" lang="es" sz="1500" u="none" cap="none" strike="noStrike">
                <a:solidFill>
                  <a:srgbClr val="153244"/>
                </a:solidFill>
                <a:latin typeface="Archivo"/>
                <a:ea typeface="Archivo"/>
                <a:cs typeface="Archivo"/>
                <a:sym typeface="Archivo"/>
              </a:rPr>
              <a:t>Pasos para ser estudiante de </a:t>
            </a:r>
            <a:r>
              <a:rPr b="1" lang="es" sz="1500">
                <a:solidFill>
                  <a:srgbClr val="153244"/>
                </a:solidFill>
                <a:latin typeface="Archivo"/>
                <a:ea typeface="Archivo"/>
                <a:cs typeface="Archivo"/>
                <a:sym typeface="Archivo"/>
              </a:rPr>
              <a:t>una Tecnicatura</a:t>
            </a:r>
            <a:endParaRPr b="1" i="0" sz="1500" u="none" cap="none" strike="noStrike">
              <a:solidFill>
                <a:srgbClr val="153244"/>
              </a:solidFill>
              <a:latin typeface="Archivo"/>
              <a:ea typeface="Archivo"/>
              <a:cs typeface="Archivo"/>
              <a:sym typeface="Archivo"/>
            </a:endParaRPr>
          </a:p>
        </p:txBody>
      </p:sp>
      <p:sp>
        <p:nvSpPr>
          <p:cNvPr id="123" name="Google Shape;123;g35c2470ea3d_0_100"/>
          <p:cNvSpPr/>
          <p:nvPr/>
        </p:nvSpPr>
        <p:spPr>
          <a:xfrm>
            <a:off x="3936829" y="3797263"/>
            <a:ext cx="599100" cy="585000"/>
          </a:xfrm>
          <a:prstGeom prst="ellipse">
            <a:avLst/>
          </a:prstGeom>
          <a:solidFill>
            <a:srgbClr val="153244"/>
          </a:solidFill>
          <a:ln cap="flat" cmpd="sng" w="19050">
            <a:solidFill>
              <a:srgbClr val="15324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4" name="Google Shape;124;g35c2470ea3d_0_100"/>
          <p:cNvPicPr preferRelativeResize="0"/>
          <p:nvPr/>
        </p:nvPicPr>
        <p:blipFill rotWithShape="1">
          <a:blip r:embed="rId3">
            <a:alphaModFix/>
          </a:blip>
          <a:srcRect b="22033" l="0" r="0" t="0"/>
          <a:stretch/>
        </p:blipFill>
        <p:spPr>
          <a:xfrm>
            <a:off x="4059050" y="3955234"/>
            <a:ext cx="354660" cy="303052"/>
          </a:xfrm>
          <a:prstGeom prst="rect">
            <a:avLst/>
          </a:prstGeom>
          <a:noFill/>
          <a:ln>
            <a:noFill/>
          </a:ln>
        </p:spPr>
      </p:pic>
      <p:sp>
        <p:nvSpPr>
          <p:cNvPr id="125" name="Google Shape;125;g35c2470ea3d_0_100"/>
          <p:cNvSpPr/>
          <p:nvPr/>
        </p:nvSpPr>
        <p:spPr>
          <a:xfrm>
            <a:off x="570525" y="1694726"/>
            <a:ext cx="1948500" cy="1990200"/>
          </a:xfrm>
          <a:prstGeom prst="roundRect">
            <a:avLst>
              <a:gd fmla="val 7930" name="adj"/>
            </a:avLst>
          </a:prstGeom>
          <a:noFill/>
          <a:ln cap="flat" cmpd="sng" w="9525">
            <a:solidFill>
              <a:srgbClr val="15324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6" name="Google Shape;126;g35c2470ea3d_0_100"/>
          <p:cNvSpPr txBox="1"/>
          <p:nvPr/>
        </p:nvSpPr>
        <p:spPr>
          <a:xfrm>
            <a:off x="570525" y="2499138"/>
            <a:ext cx="1948500" cy="87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b="1" lang="es" sz="1500">
                <a:solidFill>
                  <a:srgbClr val="153244"/>
                </a:solidFill>
                <a:latin typeface="Archivo"/>
                <a:ea typeface="Archivo"/>
                <a:cs typeface="Archivo"/>
                <a:sym typeface="Archivo"/>
              </a:rPr>
              <a:t>Curso de preparación opcional</a:t>
            </a:r>
            <a:endParaRPr b="1" sz="1500" u="sng">
              <a:solidFill>
                <a:srgbClr val="153244"/>
              </a:solidFill>
              <a:latin typeface="Archivo"/>
              <a:ea typeface="Archivo"/>
              <a:cs typeface="Archivo"/>
              <a:sym typeface="Archivo"/>
            </a:endParaRPr>
          </a:p>
        </p:txBody>
      </p:sp>
      <p:sp>
        <p:nvSpPr>
          <p:cNvPr id="127" name="Google Shape;127;g35c2470ea3d_0_100"/>
          <p:cNvSpPr/>
          <p:nvPr/>
        </p:nvSpPr>
        <p:spPr>
          <a:xfrm>
            <a:off x="1323675" y="1532300"/>
            <a:ext cx="442200" cy="442200"/>
          </a:xfrm>
          <a:prstGeom prst="roundRect">
            <a:avLst>
              <a:gd fmla="val 16667" name="adj"/>
            </a:avLst>
          </a:prstGeom>
          <a:solidFill>
            <a:srgbClr val="FBFBFB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8" name="Google Shape;128;g35c2470ea3d_0_100"/>
          <p:cNvSpPr txBox="1"/>
          <p:nvPr/>
        </p:nvSpPr>
        <p:spPr>
          <a:xfrm>
            <a:off x="1357947" y="1412963"/>
            <a:ext cx="333900" cy="58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b="1" lang="es" sz="2600">
                <a:solidFill>
                  <a:srgbClr val="153244"/>
                </a:solidFill>
                <a:latin typeface="Archivo"/>
                <a:ea typeface="Archivo"/>
                <a:cs typeface="Archivo"/>
                <a:sym typeface="Archivo"/>
              </a:rPr>
              <a:t>2</a:t>
            </a:r>
            <a:endParaRPr b="1" i="0" sz="2600" u="none" cap="none" strike="noStrike">
              <a:solidFill>
                <a:srgbClr val="153244"/>
              </a:solidFill>
              <a:latin typeface="Archivo"/>
              <a:ea typeface="Archivo"/>
              <a:cs typeface="Archivo"/>
              <a:sym typeface="Archivo"/>
            </a:endParaRPr>
          </a:p>
        </p:txBody>
      </p:sp>
      <p:sp>
        <p:nvSpPr>
          <p:cNvPr id="129" name="Google Shape;129;g35c2470ea3d_0_100"/>
          <p:cNvSpPr/>
          <p:nvPr/>
        </p:nvSpPr>
        <p:spPr>
          <a:xfrm>
            <a:off x="570525" y="3808898"/>
            <a:ext cx="1948500" cy="442200"/>
          </a:xfrm>
          <a:prstGeom prst="roundRect">
            <a:avLst>
              <a:gd fmla="val 23070" name="adj"/>
            </a:avLst>
          </a:prstGeom>
          <a:solidFill>
            <a:srgbClr val="FFCB00"/>
          </a:solidFill>
          <a:ln cap="flat" cmpd="sng" w="19050">
            <a:solidFill>
              <a:srgbClr val="15324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0" name="Google Shape;130;g35c2470ea3d_0_100"/>
          <p:cNvSpPr/>
          <p:nvPr/>
        </p:nvSpPr>
        <p:spPr>
          <a:xfrm>
            <a:off x="425625" y="1977225"/>
            <a:ext cx="2238300" cy="303000"/>
          </a:xfrm>
          <a:prstGeom prst="roundRect">
            <a:avLst>
              <a:gd fmla="val 50000" name="adj"/>
            </a:avLst>
          </a:prstGeom>
          <a:solidFill>
            <a:srgbClr val="8DE2D6"/>
          </a:solidFill>
          <a:ln cap="flat" cmpd="sng" w="19050">
            <a:solidFill>
              <a:srgbClr val="15324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1" name="Google Shape;131;g35c2470ea3d_0_100"/>
          <p:cNvSpPr/>
          <p:nvPr/>
        </p:nvSpPr>
        <p:spPr>
          <a:xfrm>
            <a:off x="661425" y="2018188"/>
            <a:ext cx="1766700" cy="221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s" sz="1300">
                <a:solidFill>
                  <a:srgbClr val="153244"/>
                </a:solidFill>
                <a:latin typeface="Archivo"/>
                <a:ea typeface="Archivo"/>
                <a:cs typeface="Archivo"/>
                <a:sym typeface="Archivo"/>
              </a:rPr>
              <a:t>02/06/25 al 11/07/25</a:t>
            </a:r>
            <a:endParaRPr b="1" sz="1300">
              <a:solidFill>
                <a:srgbClr val="153244"/>
              </a:solidFill>
              <a:latin typeface="Archivo"/>
              <a:ea typeface="Archivo"/>
              <a:cs typeface="Archivo"/>
              <a:sym typeface="Archivo"/>
            </a:endParaRPr>
          </a:p>
        </p:txBody>
      </p:sp>
      <p:sp>
        <p:nvSpPr>
          <p:cNvPr id="132" name="Google Shape;132;g35c2470ea3d_0_100"/>
          <p:cNvSpPr txBox="1"/>
          <p:nvPr/>
        </p:nvSpPr>
        <p:spPr>
          <a:xfrm>
            <a:off x="4605875" y="3943525"/>
            <a:ext cx="3141000" cy="292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 sz="1300">
                <a:solidFill>
                  <a:srgbClr val="153244"/>
                </a:solidFill>
                <a:latin typeface="Archivo Medium"/>
                <a:ea typeface="Archivo Medium"/>
                <a:cs typeface="Archivo Medium"/>
                <a:sym typeface="Archivo Medium"/>
              </a:rPr>
              <a:t>Consultas: preingreso.ifts@bue.edu.ar</a:t>
            </a:r>
            <a:endParaRPr sz="1100">
              <a:solidFill>
                <a:srgbClr val="153244"/>
              </a:solidFill>
              <a:latin typeface="Archivo Medium"/>
              <a:ea typeface="Archivo Medium"/>
              <a:cs typeface="Archivo Medium"/>
              <a:sym typeface="Archivo Medium"/>
            </a:endParaRPr>
          </a:p>
        </p:txBody>
      </p:sp>
      <p:pic>
        <p:nvPicPr>
          <p:cNvPr id="133" name="Google Shape;133;g35c2470ea3d_0_10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076275" y="4791524"/>
            <a:ext cx="1869174" cy="151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4" name="Google Shape;134;g35c2470ea3d_0_100"/>
          <p:cNvPicPr preferRelativeResize="0"/>
          <p:nvPr/>
        </p:nvPicPr>
        <p:blipFill rotWithShape="1">
          <a:blip r:embed="rId5">
            <a:alphaModFix/>
          </a:blip>
          <a:srcRect b="30962" l="24574" r="22532" t="32789"/>
          <a:stretch/>
        </p:blipFill>
        <p:spPr>
          <a:xfrm>
            <a:off x="129138" y="4715742"/>
            <a:ext cx="442276" cy="303048"/>
          </a:xfrm>
          <a:prstGeom prst="rect">
            <a:avLst/>
          </a:prstGeom>
          <a:noFill/>
          <a:ln>
            <a:noFill/>
          </a:ln>
        </p:spPr>
      </p:pic>
      <p:sp>
        <p:nvSpPr>
          <p:cNvPr id="135" name="Google Shape;135;g35c2470ea3d_0_100"/>
          <p:cNvSpPr/>
          <p:nvPr/>
        </p:nvSpPr>
        <p:spPr>
          <a:xfrm>
            <a:off x="465825" y="3868078"/>
            <a:ext cx="2157900" cy="30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b="1" lang="es">
                <a:latin typeface="Archivo"/>
                <a:ea typeface="Archivo"/>
                <a:cs typeface="Archivo"/>
                <a:sym typeface="Archivo"/>
              </a:rPr>
              <a:t>Luego podrás acceder al tutorial</a:t>
            </a:r>
            <a:endParaRPr b="1">
              <a:solidFill>
                <a:srgbClr val="153244"/>
              </a:solidFill>
              <a:latin typeface="Archivo"/>
              <a:ea typeface="Archivo"/>
              <a:cs typeface="Archivo"/>
              <a:sym typeface="Archivo"/>
            </a:endParaRPr>
          </a:p>
        </p:txBody>
      </p:sp>
      <p:sp>
        <p:nvSpPr>
          <p:cNvPr id="136" name="Google Shape;136;g35c2470ea3d_0_100"/>
          <p:cNvSpPr txBox="1"/>
          <p:nvPr/>
        </p:nvSpPr>
        <p:spPr>
          <a:xfrm>
            <a:off x="3339325" y="530200"/>
            <a:ext cx="5242800" cy="321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298450" lvl="0" marL="4572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53244"/>
              </a:buClr>
              <a:buSzPts val="1100"/>
              <a:buAutoNum type="alphaLcParenR"/>
            </a:pPr>
            <a:r>
              <a:rPr lang="es" sz="1100">
                <a:solidFill>
                  <a:srgbClr val="153244"/>
                </a:solidFill>
                <a:latin typeface="Archivo"/>
                <a:ea typeface="Archivo"/>
                <a:cs typeface="Archivo"/>
                <a:sym typeface="Archivo"/>
              </a:rPr>
              <a:t>Para acceder al</a:t>
            </a:r>
            <a:r>
              <a:rPr b="1" lang="es" sz="1100">
                <a:solidFill>
                  <a:srgbClr val="153244"/>
                </a:solidFill>
                <a:latin typeface="Archivo"/>
                <a:ea typeface="Archivo"/>
                <a:cs typeface="Archivo"/>
                <a:sym typeface="Archivo"/>
              </a:rPr>
              <a:t> </a:t>
            </a:r>
            <a:r>
              <a:rPr b="1" lang="es" sz="1100" u="sng">
                <a:solidFill>
                  <a:srgbClr val="153244"/>
                </a:solidFill>
                <a:latin typeface="Archivo"/>
                <a:ea typeface="Archivo"/>
                <a:cs typeface="Archivo"/>
                <a:sym typeface="Archivo"/>
                <a:hlinkClick r:id="rId6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Aula Virtual</a:t>
            </a:r>
            <a:r>
              <a:rPr b="1" lang="es" sz="1100">
                <a:solidFill>
                  <a:srgbClr val="153244"/>
                </a:solidFill>
                <a:latin typeface="Archivo"/>
                <a:ea typeface="Archivo"/>
                <a:cs typeface="Archivo"/>
                <a:sym typeface="Archivo"/>
              </a:rPr>
              <a:t> </a:t>
            </a:r>
            <a:r>
              <a:rPr lang="es" sz="1100">
                <a:solidFill>
                  <a:srgbClr val="153244"/>
                </a:solidFill>
                <a:latin typeface="Archivo"/>
                <a:ea typeface="Archivo"/>
                <a:cs typeface="Archivo"/>
                <a:sym typeface="Archivo"/>
              </a:rPr>
              <a:t>por primera vez:</a:t>
            </a:r>
            <a:endParaRPr sz="1100">
              <a:solidFill>
                <a:srgbClr val="153244"/>
              </a:solidFill>
              <a:latin typeface="Archivo"/>
              <a:ea typeface="Archivo"/>
              <a:cs typeface="Archivo"/>
              <a:sym typeface="Archivo"/>
            </a:endParaRPr>
          </a:p>
          <a:p>
            <a:pPr indent="-298450" lvl="0" marL="45720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153244"/>
              </a:buClr>
              <a:buSzPts val="1100"/>
              <a:buFont typeface="Archivo"/>
              <a:buChar char="●"/>
            </a:pPr>
            <a:r>
              <a:rPr b="1" lang="es" sz="1100">
                <a:solidFill>
                  <a:srgbClr val="153244"/>
                </a:solidFill>
                <a:latin typeface="Archivo"/>
                <a:ea typeface="Archivo"/>
                <a:cs typeface="Archivo"/>
                <a:sym typeface="Archivo"/>
              </a:rPr>
              <a:t>Usuario: Te enviaremos a tu correo </a:t>
            </a:r>
            <a:endParaRPr b="1" sz="1100">
              <a:solidFill>
                <a:srgbClr val="153244"/>
              </a:solidFill>
              <a:latin typeface="Archivo"/>
              <a:ea typeface="Archivo"/>
              <a:cs typeface="Archivo"/>
              <a:sym typeface="Archivo"/>
            </a:endParaRPr>
          </a:p>
          <a:p>
            <a:pPr indent="-298450" lvl="0" marL="45720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153244"/>
              </a:buClr>
              <a:buSzPts val="1100"/>
              <a:buFont typeface="Archivo"/>
              <a:buChar char="●"/>
            </a:pPr>
            <a:r>
              <a:rPr b="1" lang="es" sz="1100">
                <a:solidFill>
                  <a:srgbClr val="153244"/>
                </a:solidFill>
                <a:latin typeface="Archivo"/>
                <a:ea typeface="Archivo"/>
                <a:cs typeface="Archivo"/>
                <a:sym typeface="Archivo"/>
              </a:rPr>
              <a:t>Contraseña: Te enviaremos a tu correo </a:t>
            </a:r>
            <a:endParaRPr sz="1100">
              <a:solidFill>
                <a:srgbClr val="153244"/>
              </a:solidFill>
              <a:latin typeface="Archivo"/>
              <a:ea typeface="Archivo"/>
              <a:cs typeface="Archivo"/>
              <a:sym typeface="Archivo"/>
            </a:endParaRPr>
          </a:p>
          <a:p>
            <a:pPr indent="-29845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153244"/>
              </a:buClr>
              <a:buSzPts val="1100"/>
              <a:buFont typeface="Arial"/>
              <a:buAutoNum type="alphaLcParenR"/>
            </a:pPr>
            <a:r>
              <a:rPr b="1" i="0" lang="es" sz="1100" u="none" cap="none" strike="noStrike">
                <a:solidFill>
                  <a:srgbClr val="153244"/>
                </a:solidFill>
                <a:latin typeface="Archivo"/>
                <a:ea typeface="Archivo"/>
                <a:cs typeface="Archivo"/>
                <a:sym typeface="Archivo"/>
              </a:rPr>
              <a:t>Este curso es o</a:t>
            </a:r>
            <a:r>
              <a:rPr b="1" lang="es" sz="1100">
                <a:solidFill>
                  <a:srgbClr val="153244"/>
                </a:solidFill>
                <a:latin typeface="Archivo"/>
                <a:ea typeface="Archivo"/>
                <a:cs typeface="Archivo"/>
                <a:sym typeface="Archivo"/>
              </a:rPr>
              <a:t>pcional</a:t>
            </a:r>
            <a:r>
              <a:rPr lang="es" sz="1100">
                <a:solidFill>
                  <a:srgbClr val="153244"/>
                </a:solidFill>
                <a:latin typeface="Archivo"/>
                <a:ea typeface="Archivo"/>
                <a:cs typeface="Archivo"/>
                <a:sym typeface="Archivo"/>
              </a:rPr>
              <a:t>. T</a:t>
            </a:r>
            <a:r>
              <a:rPr i="0" lang="es" sz="1100" u="none" cap="none" strike="noStrike">
                <a:solidFill>
                  <a:srgbClr val="153244"/>
                </a:solidFill>
                <a:latin typeface="Archivo"/>
                <a:ea typeface="Archivo"/>
                <a:cs typeface="Archivo"/>
                <a:sym typeface="Archivo"/>
              </a:rPr>
              <a:t>e sugerimos realizarlo porque te dará los conocimientos necesarios para realizar los exámenes de preingreso. </a:t>
            </a:r>
            <a:endParaRPr sz="1100">
              <a:solidFill>
                <a:srgbClr val="153244"/>
              </a:solidFill>
              <a:latin typeface="Archivo"/>
              <a:ea typeface="Archivo"/>
              <a:cs typeface="Archivo"/>
              <a:sym typeface="Archivo"/>
            </a:endParaRPr>
          </a:p>
          <a:p>
            <a:pPr indent="-29845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153244"/>
              </a:buClr>
              <a:buSzPts val="1100"/>
              <a:buFont typeface="Archivo"/>
              <a:buAutoNum type="alphaLcParenR"/>
            </a:pPr>
            <a:r>
              <a:rPr i="0" lang="es" sz="1100" u="none" cap="none" strike="noStrike">
                <a:solidFill>
                  <a:srgbClr val="153244"/>
                </a:solidFill>
                <a:latin typeface="Archivo"/>
                <a:ea typeface="Archivo"/>
                <a:cs typeface="Archivo"/>
                <a:sym typeface="Archivo"/>
              </a:rPr>
              <a:t>La modalidad del curso es virtual y autoasistido.</a:t>
            </a:r>
            <a:endParaRPr i="0" sz="1100" u="none" cap="none" strike="noStrike">
              <a:solidFill>
                <a:srgbClr val="153244"/>
              </a:solidFill>
              <a:latin typeface="Archivo"/>
              <a:ea typeface="Archivo"/>
              <a:cs typeface="Archivo"/>
              <a:sym typeface="Archivo"/>
            </a:endParaRPr>
          </a:p>
          <a:p>
            <a:pPr indent="-298450" lvl="0" marL="4572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153244"/>
              </a:buClr>
              <a:buSzPts val="1100"/>
              <a:buFont typeface="Archivo"/>
              <a:buAutoNum type="alphaLcParenR"/>
            </a:pPr>
            <a:r>
              <a:rPr lang="es" sz="1100">
                <a:solidFill>
                  <a:srgbClr val="153244"/>
                </a:solidFill>
                <a:latin typeface="Archivo"/>
                <a:ea typeface="Archivo"/>
                <a:cs typeface="Archivo"/>
                <a:sym typeface="Archivo"/>
              </a:rPr>
              <a:t>Los contenidos a los que podrás acceder son:</a:t>
            </a:r>
            <a:endParaRPr sz="1100">
              <a:solidFill>
                <a:srgbClr val="153244"/>
              </a:solidFill>
              <a:latin typeface="Archivo"/>
              <a:ea typeface="Archivo"/>
              <a:cs typeface="Archivo"/>
              <a:sym typeface="Archivo"/>
            </a:endParaRPr>
          </a:p>
          <a:p>
            <a:pPr indent="-298450" lvl="0" marL="4572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153244"/>
              </a:buClr>
              <a:buSzPts val="1100"/>
              <a:buChar char="●"/>
            </a:pPr>
            <a:r>
              <a:rPr b="1" lang="es" sz="1100">
                <a:solidFill>
                  <a:srgbClr val="153244"/>
                </a:solidFill>
                <a:latin typeface="Archivo"/>
                <a:ea typeface="Archivo"/>
                <a:cs typeface="Archivo"/>
                <a:sym typeface="Archivo"/>
              </a:rPr>
              <a:t>Estrategias de comprensión y producción escrita </a:t>
            </a:r>
            <a:r>
              <a:rPr lang="es" sz="1100">
                <a:solidFill>
                  <a:srgbClr val="153244"/>
                </a:solidFill>
                <a:latin typeface="Archivo"/>
                <a:ea typeface="Archivo"/>
                <a:cs typeface="Archivo"/>
                <a:sym typeface="Archivo"/>
              </a:rPr>
              <a:t>(ECOPE)</a:t>
            </a:r>
            <a:endParaRPr sz="1100">
              <a:solidFill>
                <a:srgbClr val="153244"/>
              </a:solidFill>
              <a:latin typeface="Archivo"/>
              <a:ea typeface="Archivo"/>
              <a:cs typeface="Archivo"/>
              <a:sym typeface="Archivo"/>
            </a:endParaRPr>
          </a:p>
          <a:p>
            <a:pPr indent="-298450" lvl="0" marL="4572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153244"/>
              </a:buClr>
              <a:buSzPts val="1100"/>
              <a:buChar char="●"/>
            </a:pPr>
            <a:r>
              <a:rPr b="1" lang="es" sz="1100">
                <a:solidFill>
                  <a:srgbClr val="153244"/>
                </a:solidFill>
                <a:latin typeface="Archivo"/>
                <a:ea typeface="Archivo"/>
                <a:cs typeface="Archivo"/>
                <a:sym typeface="Archivo"/>
              </a:rPr>
              <a:t>Introducción al pensamiento matemático </a:t>
            </a:r>
            <a:r>
              <a:rPr lang="es" sz="1100">
                <a:solidFill>
                  <a:srgbClr val="153244"/>
                </a:solidFill>
                <a:latin typeface="Archivo"/>
                <a:ea typeface="Archivo"/>
                <a:cs typeface="Archivo"/>
                <a:sym typeface="Archivo"/>
              </a:rPr>
              <a:t>(IPEMAT)</a:t>
            </a:r>
            <a:endParaRPr sz="1100">
              <a:solidFill>
                <a:srgbClr val="153244"/>
              </a:solidFill>
              <a:latin typeface="Archivo"/>
              <a:ea typeface="Archivo"/>
              <a:cs typeface="Archivo"/>
              <a:sym typeface="Archivo"/>
            </a:endParaRPr>
          </a:p>
          <a:p>
            <a:pPr indent="-298450" lvl="0" marL="4572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153244"/>
              </a:buClr>
              <a:buSzPts val="1100"/>
              <a:buFont typeface="Archivo"/>
              <a:buChar char="●"/>
            </a:pPr>
            <a:r>
              <a:rPr lang="es" sz="1100">
                <a:solidFill>
                  <a:srgbClr val="153244"/>
                </a:solidFill>
                <a:latin typeface="Archivo"/>
                <a:ea typeface="Archivo"/>
                <a:cs typeface="Archivo"/>
                <a:sym typeface="Archivo"/>
              </a:rPr>
              <a:t>Pensamiento Computacional (sin examen)</a:t>
            </a:r>
            <a:endParaRPr sz="1100">
              <a:solidFill>
                <a:srgbClr val="153244"/>
              </a:solidFill>
              <a:latin typeface="Archivo"/>
              <a:ea typeface="Archivo"/>
              <a:cs typeface="Archivo"/>
              <a:sym typeface="Archivo"/>
            </a:endParaRPr>
          </a:p>
          <a:p>
            <a:pPr indent="-298450" lvl="0" marL="457200" rtl="0" algn="l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Clr>
                <a:srgbClr val="153244"/>
              </a:buClr>
              <a:buSzPts val="1100"/>
              <a:buFont typeface="Archivo"/>
              <a:buChar char="●"/>
            </a:pPr>
            <a:r>
              <a:rPr lang="es" sz="1100">
                <a:solidFill>
                  <a:srgbClr val="153244"/>
                </a:solidFill>
                <a:latin typeface="Archivo"/>
                <a:ea typeface="Archivo"/>
                <a:cs typeface="Archivo"/>
                <a:sym typeface="Archivo"/>
              </a:rPr>
              <a:t>Introducción a Técnica Superior (sin examen)</a:t>
            </a:r>
            <a:endParaRPr sz="1100">
              <a:solidFill>
                <a:srgbClr val="153244"/>
              </a:solidFill>
              <a:latin typeface="Archivo"/>
              <a:ea typeface="Archivo"/>
              <a:cs typeface="Archivo"/>
              <a:sym typeface="Archivo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g35c2470ea3d_0_122"/>
          <p:cNvSpPr/>
          <p:nvPr/>
        </p:nvSpPr>
        <p:spPr>
          <a:xfrm>
            <a:off x="3094375" y="0"/>
            <a:ext cx="6049500" cy="5143500"/>
          </a:xfrm>
          <a:prstGeom prst="rect">
            <a:avLst/>
          </a:prstGeom>
          <a:solidFill>
            <a:srgbClr val="8DE2D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2" name="Google Shape;142;g35c2470ea3d_0_122"/>
          <p:cNvSpPr txBox="1"/>
          <p:nvPr/>
        </p:nvSpPr>
        <p:spPr>
          <a:xfrm>
            <a:off x="232878" y="571113"/>
            <a:ext cx="26238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</a:pPr>
            <a:r>
              <a:rPr b="1" i="0" lang="es" sz="1500" u="none" cap="none" strike="noStrike">
                <a:solidFill>
                  <a:srgbClr val="153244"/>
                </a:solidFill>
                <a:latin typeface="Archivo"/>
                <a:ea typeface="Archivo"/>
                <a:cs typeface="Archivo"/>
                <a:sym typeface="Archivo"/>
              </a:rPr>
              <a:t>Pasos para ser estudiante de </a:t>
            </a:r>
            <a:r>
              <a:rPr b="1" lang="es" sz="1500">
                <a:solidFill>
                  <a:srgbClr val="153244"/>
                </a:solidFill>
                <a:latin typeface="Archivo"/>
                <a:ea typeface="Archivo"/>
                <a:cs typeface="Archivo"/>
                <a:sym typeface="Archivo"/>
              </a:rPr>
              <a:t>una Tecnicatura</a:t>
            </a:r>
            <a:endParaRPr b="1" i="0" sz="1500" u="none" cap="none" strike="noStrike">
              <a:solidFill>
                <a:srgbClr val="153244"/>
              </a:solidFill>
              <a:latin typeface="Archivo"/>
              <a:ea typeface="Archivo"/>
              <a:cs typeface="Archivo"/>
              <a:sym typeface="Archivo"/>
            </a:endParaRPr>
          </a:p>
        </p:txBody>
      </p:sp>
      <p:sp>
        <p:nvSpPr>
          <p:cNvPr id="143" name="Google Shape;143;g35c2470ea3d_0_122"/>
          <p:cNvSpPr/>
          <p:nvPr/>
        </p:nvSpPr>
        <p:spPr>
          <a:xfrm>
            <a:off x="570525" y="1423538"/>
            <a:ext cx="1948500" cy="1990200"/>
          </a:xfrm>
          <a:prstGeom prst="roundRect">
            <a:avLst>
              <a:gd fmla="val 7930" name="adj"/>
            </a:avLst>
          </a:prstGeom>
          <a:noFill/>
          <a:ln cap="flat" cmpd="sng" w="9525">
            <a:solidFill>
              <a:srgbClr val="15324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4" name="Google Shape;144;g35c2470ea3d_0_122"/>
          <p:cNvSpPr txBox="1"/>
          <p:nvPr/>
        </p:nvSpPr>
        <p:spPr>
          <a:xfrm>
            <a:off x="570525" y="2150287"/>
            <a:ext cx="1948500" cy="1108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</a:pPr>
            <a:r>
              <a:rPr b="1" lang="es" sz="1500">
                <a:solidFill>
                  <a:srgbClr val="153244"/>
                </a:solidFill>
                <a:latin typeface="Archivo"/>
                <a:ea typeface="Archivo"/>
                <a:cs typeface="Archivo"/>
                <a:sym typeface="Archivo"/>
              </a:rPr>
              <a:t>Realización de exámenes obligatorios de Ecope e Ipemat</a:t>
            </a:r>
            <a:endParaRPr b="1" sz="1500">
              <a:solidFill>
                <a:srgbClr val="153244"/>
              </a:solidFill>
              <a:latin typeface="Archivo"/>
              <a:ea typeface="Archivo"/>
              <a:cs typeface="Archivo"/>
              <a:sym typeface="Archivo"/>
            </a:endParaRPr>
          </a:p>
        </p:txBody>
      </p:sp>
      <p:sp>
        <p:nvSpPr>
          <p:cNvPr id="145" name="Google Shape;145;g35c2470ea3d_0_122"/>
          <p:cNvSpPr/>
          <p:nvPr/>
        </p:nvSpPr>
        <p:spPr>
          <a:xfrm>
            <a:off x="1323675" y="1261113"/>
            <a:ext cx="442200" cy="442200"/>
          </a:xfrm>
          <a:prstGeom prst="roundRect">
            <a:avLst>
              <a:gd fmla="val 16667" name="adj"/>
            </a:avLst>
          </a:prstGeom>
          <a:solidFill>
            <a:srgbClr val="FBFBFB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6" name="Google Shape;146;g35c2470ea3d_0_122"/>
          <p:cNvSpPr txBox="1"/>
          <p:nvPr/>
        </p:nvSpPr>
        <p:spPr>
          <a:xfrm>
            <a:off x="1357947" y="1141775"/>
            <a:ext cx="333900" cy="58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b="1" lang="es" sz="2600">
                <a:solidFill>
                  <a:srgbClr val="153244"/>
                </a:solidFill>
                <a:latin typeface="Archivo"/>
                <a:ea typeface="Archivo"/>
                <a:cs typeface="Archivo"/>
                <a:sym typeface="Archivo"/>
              </a:rPr>
              <a:t>3</a:t>
            </a:r>
            <a:endParaRPr b="1" i="0" sz="2600" u="none" cap="none" strike="noStrike">
              <a:solidFill>
                <a:srgbClr val="153244"/>
              </a:solidFill>
              <a:latin typeface="Archivo"/>
              <a:ea typeface="Archivo"/>
              <a:cs typeface="Archivo"/>
              <a:sym typeface="Archivo"/>
            </a:endParaRPr>
          </a:p>
        </p:txBody>
      </p:sp>
      <p:sp>
        <p:nvSpPr>
          <p:cNvPr id="147" name="Google Shape;147;g35c2470ea3d_0_122"/>
          <p:cNvSpPr/>
          <p:nvPr/>
        </p:nvSpPr>
        <p:spPr>
          <a:xfrm>
            <a:off x="425625" y="1706038"/>
            <a:ext cx="2238300" cy="303000"/>
          </a:xfrm>
          <a:prstGeom prst="roundRect">
            <a:avLst>
              <a:gd fmla="val 50000" name="adj"/>
            </a:avLst>
          </a:prstGeom>
          <a:solidFill>
            <a:srgbClr val="8DE2D6"/>
          </a:solidFill>
          <a:ln cap="flat" cmpd="sng" w="19050">
            <a:solidFill>
              <a:srgbClr val="15324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8" name="Google Shape;148;g35c2470ea3d_0_122"/>
          <p:cNvSpPr/>
          <p:nvPr/>
        </p:nvSpPr>
        <p:spPr>
          <a:xfrm>
            <a:off x="661425" y="1747000"/>
            <a:ext cx="1766700" cy="221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s" sz="1300">
                <a:solidFill>
                  <a:srgbClr val="153244"/>
                </a:solidFill>
                <a:latin typeface="Archivo"/>
                <a:ea typeface="Archivo"/>
                <a:cs typeface="Archivo"/>
                <a:sym typeface="Archivo"/>
              </a:rPr>
              <a:t>09/06/25 al 11/07/25</a:t>
            </a:r>
            <a:endParaRPr b="1" sz="1300">
              <a:solidFill>
                <a:srgbClr val="153244"/>
              </a:solidFill>
              <a:latin typeface="Archivo"/>
              <a:ea typeface="Archivo"/>
              <a:cs typeface="Archivo"/>
              <a:sym typeface="Archivo"/>
            </a:endParaRPr>
          </a:p>
        </p:txBody>
      </p:sp>
      <p:pic>
        <p:nvPicPr>
          <p:cNvPr id="149" name="Google Shape;149;g35c2470ea3d_0_1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076275" y="4791524"/>
            <a:ext cx="1869174" cy="151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0" name="Google Shape;150;g35c2470ea3d_0_122"/>
          <p:cNvPicPr preferRelativeResize="0"/>
          <p:nvPr/>
        </p:nvPicPr>
        <p:blipFill rotWithShape="1">
          <a:blip r:embed="rId4">
            <a:alphaModFix/>
          </a:blip>
          <a:srcRect b="30962" l="24574" r="22532" t="32789"/>
          <a:stretch/>
        </p:blipFill>
        <p:spPr>
          <a:xfrm>
            <a:off x="129138" y="4715742"/>
            <a:ext cx="442276" cy="303048"/>
          </a:xfrm>
          <a:prstGeom prst="rect">
            <a:avLst/>
          </a:prstGeom>
          <a:noFill/>
          <a:ln>
            <a:noFill/>
          </a:ln>
        </p:spPr>
      </p:pic>
      <p:sp>
        <p:nvSpPr>
          <p:cNvPr id="151" name="Google Shape;151;g35c2470ea3d_0_122"/>
          <p:cNvSpPr txBox="1"/>
          <p:nvPr/>
        </p:nvSpPr>
        <p:spPr>
          <a:xfrm>
            <a:off x="3153025" y="253425"/>
            <a:ext cx="5671800" cy="442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53244"/>
              </a:buClr>
              <a:buSzPts val="1100"/>
              <a:buFont typeface="Montserrat"/>
              <a:buChar char="●"/>
            </a:pPr>
            <a:r>
              <a:rPr i="0" lang="es" sz="1100" u="none" cap="none" strike="noStrike">
                <a:solidFill>
                  <a:srgbClr val="153244"/>
                </a:solidFill>
                <a:latin typeface="Archivo"/>
                <a:ea typeface="Archivo"/>
                <a:cs typeface="Archivo"/>
                <a:sym typeface="Archivo"/>
              </a:rPr>
              <a:t>Tenés que realizar </a:t>
            </a:r>
            <a:r>
              <a:rPr b="1" i="0" lang="es" sz="1100" u="none" cap="none" strike="noStrike">
                <a:solidFill>
                  <a:srgbClr val="153244"/>
                </a:solidFill>
                <a:latin typeface="Archivo"/>
                <a:ea typeface="Archivo"/>
                <a:cs typeface="Archivo"/>
                <a:sym typeface="Archivo"/>
              </a:rPr>
              <a:t>2 exámenes obligatorios</a:t>
            </a:r>
            <a:r>
              <a:rPr i="0" lang="es" sz="1100" u="none" cap="none" strike="noStrike">
                <a:solidFill>
                  <a:srgbClr val="153244"/>
                </a:solidFill>
                <a:latin typeface="Archivo"/>
                <a:ea typeface="Archivo"/>
                <a:cs typeface="Archivo"/>
                <a:sym typeface="Archivo"/>
              </a:rPr>
              <a:t> donde se evalúa</a:t>
            </a:r>
            <a:r>
              <a:rPr lang="es" sz="1100">
                <a:solidFill>
                  <a:srgbClr val="153244"/>
                </a:solidFill>
                <a:latin typeface="Archivo"/>
                <a:ea typeface="Archivo"/>
                <a:cs typeface="Archivo"/>
                <a:sym typeface="Archivo"/>
              </a:rPr>
              <a:t> </a:t>
            </a:r>
            <a:r>
              <a:rPr i="0" lang="es" sz="1100" u="none" cap="none" strike="noStrike">
                <a:solidFill>
                  <a:srgbClr val="153244"/>
                </a:solidFill>
                <a:latin typeface="Archivo"/>
                <a:ea typeface="Archivo"/>
                <a:cs typeface="Archivo"/>
                <a:sym typeface="Archivo"/>
              </a:rPr>
              <a:t>contenidos de:</a:t>
            </a:r>
            <a:endParaRPr sz="1100">
              <a:solidFill>
                <a:srgbClr val="153244"/>
              </a:solidFill>
              <a:latin typeface="Archivo"/>
              <a:ea typeface="Archivo"/>
              <a:cs typeface="Archivo"/>
              <a:sym typeface="Archivo"/>
            </a:endParaRPr>
          </a:p>
          <a:p>
            <a:pPr indent="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i="0" lang="es" sz="1100" u="none" cap="none" strike="noStrike">
                <a:solidFill>
                  <a:srgbClr val="153244"/>
                </a:solidFill>
                <a:latin typeface="Archivo"/>
                <a:ea typeface="Archivo"/>
                <a:cs typeface="Archivo"/>
                <a:sym typeface="Archivo"/>
              </a:rPr>
              <a:t>“Estrategias de comprensión y producción escrita”</a:t>
            </a:r>
            <a:endParaRPr sz="1100">
              <a:solidFill>
                <a:srgbClr val="153244"/>
              </a:solidFill>
              <a:latin typeface="Archivo"/>
              <a:ea typeface="Archivo"/>
              <a:cs typeface="Archivo"/>
              <a:sym typeface="Archivo"/>
            </a:endParaRPr>
          </a:p>
          <a:p>
            <a:pPr indent="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i="0" lang="es" sz="1100" u="none" cap="none" strike="noStrike">
                <a:solidFill>
                  <a:srgbClr val="153244"/>
                </a:solidFill>
                <a:latin typeface="Archivo"/>
                <a:ea typeface="Archivo"/>
                <a:cs typeface="Archivo"/>
                <a:sym typeface="Archivo"/>
              </a:rPr>
              <a:t>“Introducción al pensamiento matemático”</a:t>
            </a:r>
            <a:endParaRPr i="0" sz="1100" u="none" cap="none" strike="noStrike">
              <a:solidFill>
                <a:srgbClr val="153244"/>
              </a:solidFill>
              <a:latin typeface="Archivo"/>
              <a:ea typeface="Archivo"/>
              <a:cs typeface="Archivo"/>
              <a:sym typeface="Archivo"/>
            </a:endParaRPr>
          </a:p>
          <a:p>
            <a:pPr indent="-29845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153244"/>
              </a:buClr>
              <a:buSzPts val="1100"/>
              <a:buFont typeface="Archivo"/>
              <a:buChar char="●"/>
            </a:pPr>
            <a:r>
              <a:rPr i="0" lang="es" sz="1100" u="none" cap="none" strike="noStrike">
                <a:solidFill>
                  <a:srgbClr val="153244"/>
                </a:solidFill>
                <a:latin typeface="Archivo"/>
                <a:ea typeface="Archivo"/>
                <a:cs typeface="Archivo"/>
                <a:sym typeface="Archivo"/>
              </a:rPr>
              <a:t>Tenés un solo intento y dos horas para realizar cada examen.</a:t>
            </a:r>
            <a:endParaRPr i="0" sz="1100" u="none" cap="none" strike="noStrike">
              <a:solidFill>
                <a:srgbClr val="153244"/>
              </a:solidFill>
              <a:latin typeface="Archivo"/>
              <a:ea typeface="Archivo"/>
              <a:cs typeface="Archivo"/>
              <a:sym typeface="Archivo"/>
            </a:endParaRPr>
          </a:p>
          <a:p>
            <a:pPr indent="-29845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153244"/>
              </a:buClr>
              <a:buSzPts val="1100"/>
              <a:buFont typeface="Archivo"/>
              <a:buChar char="●"/>
            </a:pPr>
            <a:r>
              <a:rPr lang="es" sz="1100">
                <a:solidFill>
                  <a:srgbClr val="153244"/>
                </a:solidFill>
                <a:latin typeface="Archivo"/>
                <a:ea typeface="Archivo"/>
                <a:cs typeface="Archivo"/>
                <a:sym typeface="Archivo"/>
              </a:rPr>
              <a:t>La asignación de vacantes quedará sujeta, a la cantidad de vacantes limitadas que estén disponibles al momento de la preinscripción. Resolución 1/SSAALV/23.</a:t>
            </a:r>
            <a:endParaRPr sz="1100">
              <a:solidFill>
                <a:srgbClr val="153244"/>
              </a:solidFill>
              <a:latin typeface="Archivo"/>
              <a:ea typeface="Archivo"/>
              <a:cs typeface="Archivo"/>
              <a:sym typeface="Archivo"/>
            </a:endParaRPr>
          </a:p>
          <a:p>
            <a:pPr indent="-29845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153244"/>
              </a:buClr>
              <a:buSzPts val="1100"/>
              <a:buFont typeface="Archivo"/>
              <a:buChar char="●"/>
            </a:pPr>
            <a:r>
              <a:rPr lang="es" sz="1100">
                <a:solidFill>
                  <a:srgbClr val="153244"/>
                </a:solidFill>
                <a:latin typeface="Archivo"/>
                <a:ea typeface="Archivo"/>
                <a:cs typeface="Archivo"/>
                <a:sym typeface="Archivo"/>
              </a:rPr>
              <a:t>El ingreso a la carrera se realiza por orden de mérito en base al puntaje total obtenido. Este puntaje surge de los resultados de ambos exámenes.</a:t>
            </a:r>
            <a:endParaRPr sz="1100">
              <a:solidFill>
                <a:srgbClr val="153244"/>
              </a:solidFill>
              <a:latin typeface="Archivo"/>
              <a:ea typeface="Archivo"/>
              <a:cs typeface="Archivo"/>
              <a:sym typeface="Archivo"/>
            </a:endParaRPr>
          </a:p>
          <a:p>
            <a:pPr indent="-29845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153244"/>
              </a:buClr>
              <a:buSzPts val="1100"/>
              <a:buFont typeface="Archivo"/>
              <a:buChar char="●"/>
            </a:pPr>
            <a:r>
              <a:rPr lang="es" sz="1100">
                <a:solidFill>
                  <a:srgbClr val="153244"/>
                </a:solidFill>
                <a:latin typeface="Archivo"/>
                <a:ea typeface="Archivo"/>
                <a:cs typeface="Archivo"/>
                <a:sym typeface="Archivo"/>
              </a:rPr>
              <a:t>Ingreso a la Tecnicatura de Desarrollo de Software a Distancia: Resolución 1/SSAALV/23/Artículo 1. Se otorgará la vacante a los/as estudiantes de escuelas secundarias técnicas de la Ciudad de Buenos Aires y aquellos/as que cuenten con secundario completo y hayan certificado un trayecto de formación profesional de la Ciudad de Buenos Aires, en ambos casos, siempre que cumplan con los requisitos.</a:t>
            </a:r>
            <a:endParaRPr sz="1100">
              <a:solidFill>
                <a:srgbClr val="153244"/>
              </a:solidFill>
              <a:latin typeface="Archivo"/>
              <a:ea typeface="Archivo"/>
              <a:cs typeface="Archivo"/>
              <a:sym typeface="Archivo"/>
            </a:endParaRPr>
          </a:p>
          <a:p>
            <a:pPr indent="-29845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153244"/>
              </a:buClr>
              <a:buSzPts val="1100"/>
              <a:buFont typeface="Archivo"/>
              <a:buChar char="●"/>
            </a:pPr>
            <a:r>
              <a:rPr i="0" lang="es" sz="1100" u="none" cap="none" strike="noStrike">
                <a:solidFill>
                  <a:srgbClr val="153244"/>
                </a:solidFill>
                <a:latin typeface="Archivo"/>
                <a:ea typeface="Archivo"/>
                <a:cs typeface="Archivo"/>
                <a:sym typeface="Archivo"/>
              </a:rPr>
              <a:t>La documentación cargada en S</a:t>
            </a:r>
            <a:r>
              <a:rPr lang="es" sz="1100">
                <a:solidFill>
                  <a:srgbClr val="153244"/>
                </a:solidFill>
                <a:latin typeface="Archivo"/>
                <a:ea typeface="Archivo"/>
                <a:cs typeface="Archivo"/>
                <a:sym typeface="Archivo"/>
              </a:rPr>
              <a:t>iu Guaraní</a:t>
            </a:r>
            <a:r>
              <a:rPr i="0" lang="es" sz="1100" u="none" cap="none" strike="noStrike">
                <a:solidFill>
                  <a:srgbClr val="153244"/>
                </a:solidFill>
                <a:latin typeface="Archivo"/>
                <a:ea typeface="Archivo"/>
                <a:cs typeface="Archivo"/>
                <a:sym typeface="Archivo"/>
              </a:rPr>
              <a:t>, deberás entregarla en el instituto para validar tu vacante una vez que te sea otorgada la misma. El instituto te avisará cuando tengas que entregarla. </a:t>
            </a:r>
            <a:endParaRPr i="0" sz="1100" u="none" cap="none" strike="noStrike">
              <a:solidFill>
                <a:srgbClr val="153244"/>
              </a:solidFill>
              <a:latin typeface="Archivo"/>
              <a:ea typeface="Archivo"/>
              <a:cs typeface="Archivo"/>
              <a:sym typeface="Archivo"/>
            </a:endParaRPr>
          </a:p>
          <a:p>
            <a:pPr indent="-298450" lvl="0" marL="457200" rtl="0" algn="l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Clr>
                <a:srgbClr val="153244"/>
              </a:buClr>
              <a:buSzPts val="1100"/>
              <a:buFont typeface="Archivo"/>
              <a:buChar char="●"/>
            </a:pPr>
            <a:r>
              <a:rPr b="1" lang="es" sz="1100">
                <a:solidFill>
                  <a:srgbClr val="153244"/>
                </a:solidFill>
                <a:latin typeface="Archivo"/>
                <a:ea typeface="Archivo"/>
                <a:cs typeface="Archivo"/>
                <a:sym typeface="Archivo"/>
              </a:rPr>
              <a:t>La confirmación de la vacante será comunicada a partir del  17/07/25 al 08/08/25.</a:t>
            </a:r>
            <a:endParaRPr sz="1100">
              <a:solidFill>
                <a:srgbClr val="153244"/>
              </a:solidFill>
              <a:latin typeface="Archivo"/>
              <a:ea typeface="Archivo"/>
              <a:cs typeface="Archivo"/>
              <a:sym typeface="Archivo"/>
            </a:endParaRPr>
          </a:p>
        </p:txBody>
      </p:sp>
      <p:sp>
        <p:nvSpPr>
          <p:cNvPr id="152" name="Google Shape;152;g35c2470ea3d_0_122"/>
          <p:cNvSpPr/>
          <p:nvPr/>
        </p:nvSpPr>
        <p:spPr>
          <a:xfrm>
            <a:off x="161100" y="4269382"/>
            <a:ext cx="2727600" cy="303000"/>
          </a:xfrm>
          <a:prstGeom prst="roundRect">
            <a:avLst>
              <a:gd fmla="val 50000" name="adj"/>
            </a:avLst>
          </a:prstGeom>
          <a:solidFill>
            <a:srgbClr val="FBFBFB"/>
          </a:solidFill>
          <a:ln cap="flat" cmpd="sng" w="9525">
            <a:solidFill>
              <a:srgbClr val="15324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3" name="Google Shape;153;g35c2470ea3d_0_122"/>
          <p:cNvSpPr txBox="1"/>
          <p:nvPr/>
        </p:nvSpPr>
        <p:spPr>
          <a:xfrm>
            <a:off x="-22500" y="4286971"/>
            <a:ext cx="3094800" cy="26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 sz="1100">
                <a:solidFill>
                  <a:srgbClr val="153244"/>
                </a:solidFill>
                <a:latin typeface="Archivo Medium"/>
                <a:ea typeface="Archivo Medium"/>
                <a:cs typeface="Archivo Medium"/>
                <a:sym typeface="Archivo Medium"/>
              </a:rPr>
              <a:t>Consultas: preingreso.ifts@bue.edu.ar</a:t>
            </a:r>
            <a:endParaRPr sz="900">
              <a:solidFill>
                <a:srgbClr val="153244"/>
              </a:solidFill>
              <a:latin typeface="Archivo Medium"/>
              <a:ea typeface="Archivo Medium"/>
              <a:cs typeface="Archivo Medium"/>
              <a:sym typeface="Archivo Medium"/>
            </a:endParaRPr>
          </a:p>
        </p:txBody>
      </p:sp>
      <p:sp>
        <p:nvSpPr>
          <p:cNvPr id="154" name="Google Shape;154;g35c2470ea3d_0_122"/>
          <p:cNvSpPr/>
          <p:nvPr/>
        </p:nvSpPr>
        <p:spPr>
          <a:xfrm>
            <a:off x="1225354" y="3549050"/>
            <a:ext cx="599100" cy="585000"/>
          </a:xfrm>
          <a:prstGeom prst="ellipse">
            <a:avLst/>
          </a:prstGeom>
          <a:solidFill>
            <a:srgbClr val="153244"/>
          </a:solidFill>
          <a:ln cap="flat" cmpd="sng" w="19050">
            <a:solidFill>
              <a:srgbClr val="15324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55" name="Google Shape;155;g35c2470ea3d_0_122"/>
          <p:cNvPicPr preferRelativeResize="0"/>
          <p:nvPr/>
        </p:nvPicPr>
        <p:blipFill rotWithShape="1">
          <a:blip r:embed="rId5">
            <a:alphaModFix/>
          </a:blip>
          <a:srcRect b="22033" l="0" r="0" t="0"/>
          <a:stretch/>
        </p:blipFill>
        <p:spPr>
          <a:xfrm>
            <a:off x="1347575" y="3698854"/>
            <a:ext cx="354660" cy="30305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g35c2470ea3d_0_153"/>
          <p:cNvSpPr/>
          <p:nvPr/>
        </p:nvSpPr>
        <p:spPr>
          <a:xfrm>
            <a:off x="1539825" y="1727200"/>
            <a:ext cx="1948500" cy="1738500"/>
          </a:xfrm>
          <a:prstGeom prst="roundRect">
            <a:avLst>
              <a:gd fmla="val 7930" name="adj"/>
            </a:avLst>
          </a:prstGeom>
          <a:noFill/>
          <a:ln cap="flat" cmpd="sng" w="9525">
            <a:solidFill>
              <a:srgbClr val="15324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1" name="Google Shape;161;g35c2470ea3d_0_153"/>
          <p:cNvSpPr txBox="1"/>
          <p:nvPr/>
        </p:nvSpPr>
        <p:spPr>
          <a:xfrm>
            <a:off x="1539825" y="2475271"/>
            <a:ext cx="1948500" cy="7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b="1" lang="es" sz="1200">
                <a:solidFill>
                  <a:srgbClr val="153244"/>
                </a:solidFill>
                <a:latin typeface="Archivo"/>
                <a:ea typeface="Archivo"/>
                <a:cs typeface="Archivo"/>
                <a:sym typeface="Archivo"/>
              </a:rPr>
              <a:t>Pre-inscripción y carga de documentación </a:t>
            </a:r>
            <a:endParaRPr b="1" sz="1200">
              <a:solidFill>
                <a:srgbClr val="153244"/>
              </a:solidFill>
              <a:latin typeface="Archivo"/>
              <a:ea typeface="Archivo"/>
              <a:cs typeface="Archivo"/>
              <a:sym typeface="Archiv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 sz="1200">
                <a:solidFill>
                  <a:srgbClr val="153244"/>
                </a:solidFill>
                <a:latin typeface="Archivo"/>
                <a:ea typeface="Archivo"/>
                <a:cs typeface="Archivo"/>
                <a:sym typeface="Archivo"/>
              </a:rPr>
              <a:t>a través de </a:t>
            </a:r>
            <a:r>
              <a:rPr b="1" lang="es" sz="1200" u="sng">
                <a:solidFill>
                  <a:srgbClr val="153244"/>
                </a:solidFill>
                <a:latin typeface="Archivo"/>
                <a:ea typeface="Archivo"/>
                <a:cs typeface="Archivo"/>
                <a:sym typeface="Archivo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SIU-Guaraní</a:t>
            </a:r>
            <a:endParaRPr b="1" sz="1200" u="sng">
              <a:solidFill>
                <a:srgbClr val="153244"/>
              </a:solidFill>
              <a:latin typeface="Archivo"/>
              <a:ea typeface="Archivo"/>
              <a:cs typeface="Archivo"/>
              <a:sym typeface="Archivo"/>
            </a:endParaRPr>
          </a:p>
        </p:txBody>
      </p:sp>
      <p:sp>
        <p:nvSpPr>
          <p:cNvPr id="162" name="Google Shape;162;g35c2470ea3d_0_153"/>
          <p:cNvSpPr/>
          <p:nvPr/>
        </p:nvSpPr>
        <p:spPr>
          <a:xfrm>
            <a:off x="8511550" y="0"/>
            <a:ext cx="632400" cy="907800"/>
          </a:xfrm>
          <a:prstGeom prst="rect">
            <a:avLst/>
          </a:prstGeom>
          <a:solidFill>
            <a:srgbClr val="15324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3" name="Google Shape;163;g35c2470ea3d_0_153"/>
          <p:cNvSpPr/>
          <p:nvPr/>
        </p:nvSpPr>
        <p:spPr>
          <a:xfrm>
            <a:off x="6041950" y="0"/>
            <a:ext cx="2869800" cy="907800"/>
          </a:xfrm>
          <a:prstGeom prst="round1Rect">
            <a:avLst>
              <a:gd fmla="val 27555" name="adj"/>
            </a:avLst>
          </a:prstGeom>
          <a:solidFill>
            <a:srgbClr val="8DE2D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4" name="Google Shape;164;g35c2470ea3d_0_153"/>
          <p:cNvSpPr/>
          <p:nvPr/>
        </p:nvSpPr>
        <p:spPr>
          <a:xfrm>
            <a:off x="0" y="0"/>
            <a:ext cx="8694300" cy="907800"/>
          </a:xfrm>
          <a:prstGeom prst="round1Rect">
            <a:avLst>
              <a:gd fmla="val 32526" name="adj"/>
            </a:avLst>
          </a:prstGeom>
          <a:solidFill>
            <a:srgbClr val="FFCB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5" name="Google Shape;165;g35c2470ea3d_0_153"/>
          <p:cNvSpPr txBox="1"/>
          <p:nvPr/>
        </p:nvSpPr>
        <p:spPr>
          <a:xfrm>
            <a:off x="728550" y="169200"/>
            <a:ext cx="7237200" cy="507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" sz="2100">
                <a:solidFill>
                  <a:srgbClr val="153244"/>
                </a:solidFill>
                <a:latin typeface="Archivo"/>
                <a:ea typeface="Archivo"/>
                <a:cs typeface="Archivo"/>
                <a:sym typeface="Archivo"/>
              </a:rPr>
              <a:t>P</a:t>
            </a:r>
            <a:r>
              <a:rPr b="1" lang="es" sz="2100">
                <a:solidFill>
                  <a:srgbClr val="153244"/>
                </a:solidFill>
                <a:latin typeface="Archivo"/>
                <a:ea typeface="Archivo"/>
                <a:cs typeface="Archivo"/>
                <a:sym typeface="Archivo"/>
              </a:rPr>
              <a:t>asos para ser estudiante de un Trayecto</a:t>
            </a:r>
            <a:endParaRPr b="1" sz="2100">
              <a:solidFill>
                <a:srgbClr val="153244"/>
              </a:solidFill>
              <a:latin typeface="Archivo"/>
              <a:ea typeface="Archivo"/>
              <a:cs typeface="Archivo"/>
              <a:sym typeface="Archivo"/>
            </a:endParaRPr>
          </a:p>
        </p:txBody>
      </p:sp>
      <p:pic>
        <p:nvPicPr>
          <p:cNvPr id="166" name="Google Shape;166;g35c2470ea3d_0_15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076275" y="4791524"/>
            <a:ext cx="1869174" cy="151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7" name="Google Shape;167;g35c2470ea3d_0_153"/>
          <p:cNvPicPr preferRelativeResize="0"/>
          <p:nvPr/>
        </p:nvPicPr>
        <p:blipFill rotWithShape="1">
          <a:blip r:embed="rId5">
            <a:alphaModFix/>
          </a:blip>
          <a:srcRect b="30962" l="24574" r="22532" t="32789"/>
          <a:stretch/>
        </p:blipFill>
        <p:spPr>
          <a:xfrm>
            <a:off x="129138" y="4715742"/>
            <a:ext cx="442276" cy="303048"/>
          </a:xfrm>
          <a:prstGeom prst="rect">
            <a:avLst/>
          </a:prstGeom>
          <a:noFill/>
          <a:ln>
            <a:noFill/>
          </a:ln>
        </p:spPr>
      </p:pic>
      <p:sp>
        <p:nvSpPr>
          <p:cNvPr id="168" name="Google Shape;168;g35c2470ea3d_0_153"/>
          <p:cNvSpPr/>
          <p:nvPr/>
        </p:nvSpPr>
        <p:spPr>
          <a:xfrm>
            <a:off x="1394925" y="1976050"/>
            <a:ext cx="2238300" cy="303000"/>
          </a:xfrm>
          <a:prstGeom prst="roundRect">
            <a:avLst>
              <a:gd fmla="val 50000" name="adj"/>
            </a:avLst>
          </a:prstGeom>
          <a:solidFill>
            <a:srgbClr val="8DE2D6"/>
          </a:solidFill>
          <a:ln cap="flat" cmpd="sng" w="19050">
            <a:solidFill>
              <a:srgbClr val="15324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9" name="Google Shape;169;g35c2470ea3d_0_153"/>
          <p:cNvSpPr/>
          <p:nvPr/>
        </p:nvSpPr>
        <p:spPr>
          <a:xfrm>
            <a:off x="1630725" y="2017013"/>
            <a:ext cx="1766700" cy="221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s" sz="1300">
                <a:solidFill>
                  <a:srgbClr val="153244"/>
                </a:solidFill>
                <a:latin typeface="Archivo"/>
                <a:ea typeface="Archivo"/>
                <a:cs typeface="Archivo"/>
                <a:sym typeface="Archivo"/>
              </a:rPr>
              <a:t>02/06/25 al 11/07/25</a:t>
            </a:r>
            <a:endParaRPr b="1" sz="1300">
              <a:solidFill>
                <a:srgbClr val="153244"/>
              </a:solidFill>
              <a:latin typeface="Archivo"/>
              <a:ea typeface="Archivo"/>
              <a:cs typeface="Archivo"/>
              <a:sym typeface="Archivo"/>
            </a:endParaRPr>
          </a:p>
        </p:txBody>
      </p:sp>
      <p:sp>
        <p:nvSpPr>
          <p:cNvPr id="170" name="Google Shape;170;g35c2470ea3d_0_153"/>
          <p:cNvSpPr/>
          <p:nvPr/>
        </p:nvSpPr>
        <p:spPr>
          <a:xfrm>
            <a:off x="2292975" y="1509050"/>
            <a:ext cx="442200" cy="442200"/>
          </a:xfrm>
          <a:prstGeom prst="roundRect">
            <a:avLst>
              <a:gd fmla="val 16667" name="adj"/>
            </a:avLst>
          </a:prstGeom>
          <a:solidFill>
            <a:srgbClr val="FBFBFB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1" name="Google Shape;171;g35c2470ea3d_0_153"/>
          <p:cNvSpPr txBox="1"/>
          <p:nvPr/>
        </p:nvSpPr>
        <p:spPr>
          <a:xfrm>
            <a:off x="2327247" y="1389713"/>
            <a:ext cx="333900" cy="58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b="1" i="0" lang="es" sz="2600" u="none" cap="none" strike="noStrike">
                <a:solidFill>
                  <a:srgbClr val="153244"/>
                </a:solidFill>
                <a:latin typeface="Archivo"/>
                <a:ea typeface="Archivo"/>
                <a:cs typeface="Archivo"/>
                <a:sym typeface="Archivo"/>
              </a:rPr>
              <a:t>1</a:t>
            </a:r>
            <a:endParaRPr b="1" i="0" sz="2600" u="none" cap="none" strike="noStrike">
              <a:solidFill>
                <a:srgbClr val="153244"/>
              </a:solidFill>
              <a:latin typeface="Archivo"/>
              <a:ea typeface="Archivo"/>
              <a:cs typeface="Archivo"/>
              <a:sym typeface="Archivo"/>
            </a:endParaRPr>
          </a:p>
        </p:txBody>
      </p:sp>
      <p:sp>
        <p:nvSpPr>
          <p:cNvPr id="172" name="Google Shape;172;g35c2470ea3d_0_153"/>
          <p:cNvSpPr/>
          <p:nvPr/>
        </p:nvSpPr>
        <p:spPr>
          <a:xfrm>
            <a:off x="1539825" y="3578008"/>
            <a:ext cx="1948500" cy="573300"/>
          </a:xfrm>
          <a:prstGeom prst="roundRect">
            <a:avLst>
              <a:gd fmla="val 20189" name="adj"/>
            </a:avLst>
          </a:prstGeom>
          <a:solidFill>
            <a:srgbClr val="FFCB00"/>
          </a:solidFill>
          <a:ln cap="flat" cmpd="sng" w="19050">
            <a:solidFill>
              <a:srgbClr val="15324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3" name="Google Shape;173;g35c2470ea3d_0_153"/>
          <p:cNvSpPr/>
          <p:nvPr/>
        </p:nvSpPr>
        <p:spPr>
          <a:xfrm>
            <a:off x="1539825" y="3536025"/>
            <a:ext cx="1948500" cy="623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</a:pPr>
            <a:r>
              <a:rPr b="1" lang="es" sz="1300" u="sng">
                <a:solidFill>
                  <a:schemeClr val="hlink"/>
                </a:solidFill>
                <a:latin typeface="Archivo"/>
                <a:ea typeface="Archivo"/>
                <a:cs typeface="Archivo"/>
                <a:sym typeface="Archivo"/>
                <a:hlinkClick r:id="rId6"/>
              </a:rPr>
              <a:t>A</a:t>
            </a:r>
            <a:r>
              <a:rPr b="1" lang="es" sz="1300" u="sng">
                <a:solidFill>
                  <a:schemeClr val="hlink"/>
                </a:solidFill>
                <a:latin typeface="Archivo"/>
                <a:ea typeface="Archivo"/>
                <a:cs typeface="Archivo"/>
                <a:sym typeface="Archivo"/>
                <a:hlinkClick r:id="rId7"/>
                <a:extLst>
                  <a:ext uri="http://customooxmlschemas.google.com/">
                    <go:slidesCustomData xmlns:go="http://customooxmlschemas.google.com/" textRoundtripDataId="1"/>
                  </a:ext>
                </a:extLst>
              </a:rPr>
              <a:t>ccedé a la</a:t>
            </a:r>
            <a:r>
              <a:rPr lang="es" u="sng">
                <a:solidFill>
                  <a:schemeClr val="hlink"/>
                </a:solidFill>
                <a:hlinkClick r:id="rId8"/>
                <a:extLst>
                  <a:ext uri="http://customooxmlschemas.google.com/">
                    <go:slidesCustomData xmlns:go="http://customooxmlschemas.google.com/" textRoundtripDataId="2"/>
                  </a:ext>
                </a:extLst>
              </a:rPr>
              <a:t> </a:t>
            </a:r>
            <a:r>
              <a:rPr b="1" lang="es" sz="1300" u="sng">
                <a:solidFill>
                  <a:schemeClr val="hlink"/>
                </a:solidFill>
                <a:latin typeface="Archivo"/>
                <a:ea typeface="Archivo"/>
                <a:cs typeface="Archivo"/>
                <a:sym typeface="Archivo"/>
                <a:hlinkClick r:id="rId9"/>
                <a:extLst>
                  <a:ext uri="http://customooxmlschemas.google.com/">
                    <go:slidesCustomData xmlns:go="http://customooxmlschemas.google.com/" textRoundtripDataId="3"/>
                  </a:ext>
                </a:extLst>
              </a:rPr>
              <a:t>oferta educativa</a:t>
            </a:r>
            <a:endParaRPr b="1" sz="1300">
              <a:solidFill>
                <a:srgbClr val="153244"/>
              </a:solidFill>
              <a:latin typeface="Archivo"/>
              <a:ea typeface="Archivo"/>
              <a:cs typeface="Archivo"/>
              <a:sym typeface="Archivo"/>
            </a:endParaRPr>
          </a:p>
        </p:txBody>
      </p:sp>
      <p:sp>
        <p:nvSpPr>
          <p:cNvPr id="174" name="Google Shape;174;g35c2470ea3d_0_153"/>
          <p:cNvSpPr/>
          <p:nvPr/>
        </p:nvSpPr>
        <p:spPr>
          <a:xfrm>
            <a:off x="4695075" y="1727200"/>
            <a:ext cx="1948500" cy="1738500"/>
          </a:xfrm>
          <a:prstGeom prst="roundRect">
            <a:avLst>
              <a:gd fmla="val 7930" name="adj"/>
            </a:avLst>
          </a:prstGeom>
          <a:noFill/>
          <a:ln cap="flat" cmpd="sng" w="9525">
            <a:solidFill>
              <a:srgbClr val="15324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5" name="Google Shape;175;g35c2470ea3d_0_153"/>
          <p:cNvSpPr txBox="1"/>
          <p:nvPr/>
        </p:nvSpPr>
        <p:spPr>
          <a:xfrm>
            <a:off x="4695075" y="2567671"/>
            <a:ext cx="1948500" cy="5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</a:pPr>
            <a:r>
              <a:rPr b="1" lang="es" sz="1200">
                <a:solidFill>
                  <a:srgbClr val="153244"/>
                </a:solidFill>
                <a:latin typeface="Archivo"/>
                <a:ea typeface="Archivo"/>
                <a:cs typeface="Archivo"/>
                <a:sym typeface="Archivo"/>
              </a:rPr>
              <a:t>Confirmaci</a:t>
            </a:r>
            <a:r>
              <a:rPr b="1" lang="es" sz="1200">
                <a:solidFill>
                  <a:srgbClr val="153244"/>
                </a:solidFill>
                <a:latin typeface="Archivo"/>
                <a:ea typeface="Archivo"/>
                <a:cs typeface="Archivo"/>
                <a:sym typeface="Archivo"/>
              </a:rPr>
              <a:t>ón</a:t>
            </a:r>
            <a:endParaRPr b="1" sz="1200">
              <a:solidFill>
                <a:srgbClr val="153244"/>
              </a:solidFill>
              <a:latin typeface="Archivo"/>
              <a:ea typeface="Archivo"/>
              <a:cs typeface="Archivo"/>
              <a:sym typeface="Archivo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</a:pPr>
            <a:r>
              <a:rPr b="1" lang="es" sz="1200">
                <a:solidFill>
                  <a:srgbClr val="153244"/>
                </a:solidFill>
                <a:latin typeface="Archivo"/>
                <a:ea typeface="Archivo"/>
                <a:cs typeface="Archivo"/>
                <a:sym typeface="Archivo"/>
              </a:rPr>
              <a:t> de vacantes</a:t>
            </a:r>
            <a:endParaRPr b="1" sz="1200" u="sng">
              <a:solidFill>
                <a:srgbClr val="153244"/>
              </a:solidFill>
              <a:latin typeface="Archivo"/>
              <a:ea typeface="Archivo"/>
              <a:cs typeface="Archivo"/>
              <a:sym typeface="Archivo"/>
            </a:endParaRPr>
          </a:p>
        </p:txBody>
      </p:sp>
      <p:sp>
        <p:nvSpPr>
          <p:cNvPr id="176" name="Google Shape;176;g35c2470ea3d_0_153"/>
          <p:cNvSpPr/>
          <p:nvPr/>
        </p:nvSpPr>
        <p:spPr>
          <a:xfrm>
            <a:off x="4550175" y="1976050"/>
            <a:ext cx="2238300" cy="303000"/>
          </a:xfrm>
          <a:prstGeom prst="roundRect">
            <a:avLst>
              <a:gd fmla="val 50000" name="adj"/>
            </a:avLst>
          </a:prstGeom>
          <a:solidFill>
            <a:srgbClr val="8DE2D6"/>
          </a:solidFill>
          <a:ln cap="flat" cmpd="sng" w="19050">
            <a:solidFill>
              <a:srgbClr val="15324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7" name="Google Shape;177;g35c2470ea3d_0_153"/>
          <p:cNvSpPr/>
          <p:nvPr/>
        </p:nvSpPr>
        <p:spPr>
          <a:xfrm>
            <a:off x="4785975" y="2017013"/>
            <a:ext cx="1766700" cy="221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s" sz="1300">
                <a:solidFill>
                  <a:srgbClr val="153244"/>
                </a:solidFill>
                <a:latin typeface="Archivo"/>
                <a:ea typeface="Archivo"/>
                <a:cs typeface="Archivo"/>
                <a:sym typeface="Archivo"/>
              </a:rPr>
              <a:t>17</a:t>
            </a:r>
            <a:r>
              <a:rPr b="1" lang="es" sz="1300">
                <a:solidFill>
                  <a:srgbClr val="153244"/>
                </a:solidFill>
                <a:latin typeface="Archivo"/>
                <a:ea typeface="Archivo"/>
                <a:cs typeface="Archivo"/>
                <a:sym typeface="Archivo"/>
              </a:rPr>
              <a:t>/07/25 al 08/08/25</a:t>
            </a:r>
            <a:endParaRPr b="1" sz="1300">
              <a:solidFill>
                <a:srgbClr val="153244"/>
              </a:solidFill>
              <a:latin typeface="Archivo"/>
              <a:ea typeface="Archivo"/>
              <a:cs typeface="Archivo"/>
              <a:sym typeface="Archivo"/>
            </a:endParaRPr>
          </a:p>
        </p:txBody>
      </p:sp>
      <p:sp>
        <p:nvSpPr>
          <p:cNvPr id="178" name="Google Shape;178;g35c2470ea3d_0_153"/>
          <p:cNvSpPr/>
          <p:nvPr/>
        </p:nvSpPr>
        <p:spPr>
          <a:xfrm>
            <a:off x="5448225" y="1509050"/>
            <a:ext cx="442200" cy="442200"/>
          </a:xfrm>
          <a:prstGeom prst="roundRect">
            <a:avLst>
              <a:gd fmla="val 16667" name="adj"/>
            </a:avLst>
          </a:prstGeom>
          <a:solidFill>
            <a:srgbClr val="FBFBFB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9" name="Google Shape;179;g35c2470ea3d_0_153"/>
          <p:cNvSpPr txBox="1"/>
          <p:nvPr/>
        </p:nvSpPr>
        <p:spPr>
          <a:xfrm>
            <a:off x="5482497" y="1389713"/>
            <a:ext cx="333900" cy="58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b="1" lang="es" sz="2600">
                <a:solidFill>
                  <a:srgbClr val="153244"/>
                </a:solidFill>
                <a:latin typeface="Archivo"/>
                <a:ea typeface="Archivo"/>
                <a:cs typeface="Archivo"/>
                <a:sym typeface="Archivo"/>
              </a:rPr>
              <a:t>2</a:t>
            </a:r>
            <a:endParaRPr b="1" i="0" sz="2600" u="none" cap="none" strike="noStrike">
              <a:solidFill>
                <a:srgbClr val="153244"/>
              </a:solidFill>
              <a:latin typeface="Archivo"/>
              <a:ea typeface="Archivo"/>
              <a:cs typeface="Archivo"/>
              <a:sym typeface="Archivo"/>
            </a:endParaRPr>
          </a:p>
        </p:txBody>
      </p:sp>
      <p:sp>
        <p:nvSpPr>
          <p:cNvPr id="180" name="Google Shape;180;g35c2470ea3d_0_153"/>
          <p:cNvSpPr/>
          <p:nvPr/>
        </p:nvSpPr>
        <p:spPr>
          <a:xfrm>
            <a:off x="4039275" y="3678375"/>
            <a:ext cx="3260100" cy="338700"/>
          </a:xfrm>
          <a:prstGeom prst="roundRect">
            <a:avLst>
              <a:gd fmla="val 50000" name="adj"/>
            </a:avLst>
          </a:prstGeom>
          <a:noFill/>
          <a:ln cap="flat" cmpd="sng" w="19050">
            <a:solidFill>
              <a:srgbClr val="15324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1" name="Google Shape;181;g35c2470ea3d_0_153"/>
          <p:cNvSpPr txBox="1"/>
          <p:nvPr/>
        </p:nvSpPr>
        <p:spPr>
          <a:xfrm>
            <a:off x="4098825" y="3701475"/>
            <a:ext cx="3141000" cy="292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 sz="1300">
                <a:solidFill>
                  <a:srgbClr val="153244"/>
                </a:solidFill>
                <a:latin typeface="Archivo Medium"/>
                <a:ea typeface="Archivo Medium"/>
                <a:cs typeface="Archivo Medium"/>
                <a:sym typeface="Archivo Medium"/>
              </a:rPr>
              <a:t>Consultas: preingreso.ifts@bue.edu.ar</a:t>
            </a:r>
            <a:endParaRPr sz="1100">
              <a:solidFill>
                <a:srgbClr val="153244"/>
              </a:solidFill>
              <a:latin typeface="Archivo Medium"/>
              <a:ea typeface="Archivo Medium"/>
              <a:cs typeface="Archivo Medium"/>
              <a:sym typeface="Archivo Medium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35c2470ea3d_0_144"/>
          <p:cNvSpPr/>
          <p:nvPr/>
        </p:nvSpPr>
        <p:spPr>
          <a:xfrm>
            <a:off x="0" y="0"/>
            <a:ext cx="9144000" cy="5143500"/>
          </a:xfrm>
          <a:prstGeom prst="round1Rect">
            <a:avLst>
              <a:gd fmla="val 0" name="adj"/>
            </a:avLst>
          </a:prstGeom>
          <a:solidFill>
            <a:srgbClr val="15324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7" name="Google Shape;187;g35c2470ea3d_0_144"/>
          <p:cNvSpPr/>
          <p:nvPr/>
        </p:nvSpPr>
        <p:spPr>
          <a:xfrm>
            <a:off x="0" y="0"/>
            <a:ext cx="8866800" cy="5143500"/>
          </a:xfrm>
          <a:prstGeom prst="round1Rect">
            <a:avLst>
              <a:gd fmla="val 5332" name="adj"/>
            </a:avLst>
          </a:prstGeom>
          <a:solidFill>
            <a:srgbClr val="8DE2D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8" name="Google Shape;188;g35c2470ea3d_0_144"/>
          <p:cNvSpPr/>
          <p:nvPr/>
        </p:nvSpPr>
        <p:spPr>
          <a:xfrm>
            <a:off x="0" y="0"/>
            <a:ext cx="8531700" cy="5143500"/>
          </a:xfrm>
          <a:prstGeom prst="round1Rect">
            <a:avLst>
              <a:gd fmla="val 7105" name="adj"/>
            </a:avLst>
          </a:prstGeom>
          <a:solidFill>
            <a:srgbClr val="FFCB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89" name="Google Shape;189;g35c2470ea3d_0_14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549275" y="1006600"/>
            <a:ext cx="5866051" cy="32996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Loreley Navarro</dc:creator>
</cp:coreProperties>
</file>