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rchivo Medium"/>
      <p:regular r:id="rId13"/>
      <p:bold r:id="rId14"/>
      <p:italic r:id="rId15"/>
      <p:boldItalic r:id="rId16"/>
    </p:embeddedFont>
    <p:embeddedFont>
      <p:font typeface="Archiv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1" roundtripDataSignature="AMtx7mjvkTv0nSjLshU+f3vtqiS1Hv+R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chiv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ArchivoMedium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chivoMedium-italic.fntdata"/><Relationship Id="rId14" Type="http://schemas.openxmlformats.org/officeDocument/2006/relationships/font" Target="fonts/ArchivoMedium-bold.fntdata"/><Relationship Id="rId17" Type="http://schemas.openxmlformats.org/officeDocument/2006/relationships/font" Target="fonts/Archivo-regular.fntdata"/><Relationship Id="rId16" Type="http://schemas.openxmlformats.org/officeDocument/2006/relationships/font" Target="fonts/ArchivoMedium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rchivo-italic.fntdata"/><Relationship Id="rId6" Type="http://schemas.openxmlformats.org/officeDocument/2006/relationships/slide" Target="slides/slide1.xml"/><Relationship Id="rId18" Type="http://schemas.openxmlformats.org/officeDocument/2006/relationships/font" Target="fonts/Archiv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c2470ea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c2470ea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c2470ea3d_0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35c2470ea3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c2470ea3d_0_1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35c2470ea3d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5c2470ea3d_0_1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g35c2470ea3d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5c2470ea3d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5c2470ea3d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BFBF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uarani-autogestionagencia.bue.edu.ar/preinscripcion/SSAALV/acceso?auth=form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youtu.be/Um23u9aqOow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s://drive.google.com/file/d/17AwCwLZlEUl6MEKq4kcS8IBNVgNd-4sV/view?usp=sharing" TargetMode="External"/><Relationship Id="rId7" Type="http://schemas.openxmlformats.org/officeDocument/2006/relationships/hyperlink" Target="https://aulasvirtuales.bue.edu.ar/" TargetMode="External"/><Relationship Id="rId8" Type="http://schemas.openxmlformats.org/officeDocument/2006/relationships/hyperlink" Target="https://aulasvirtuales.bue.edu.ar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preingreso.ifts@bue.edu.ar" TargetMode="External"/><Relationship Id="rId4" Type="http://schemas.openxmlformats.org/officeDocument/2006/relationships/hyperlink" Target="https://guarani-autogestionagencia.bue.edu.ar/" TargetMode="External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hyperlink" Target="https://buenosaires.gob.ar/educacion/agencia-de-habilidades-para-el-futuro/pasarelas-educativas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s://www.youtube.com/watch?v=6jLOQx0zqTo&amp;ab_channel=EducacionBA" TargetMode="External"/><Relationship Id="rId8" Type="http://schemas.openxmlformats.org/officeDocument/2006/relationships/hyperlink" Target="https://aulasvirtuales.bue.edu.ar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hyperlink" Target="https://aulasvirtuales.bue.edu.ar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uarani-autogestionagencia.bue.edu.ar/preinscripcion/SSAALV/acceso?auth=form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drive.google.com/file/d/17AwCwLZlEUl6MEKq4kcS8IBNVgNd-4sV/view?usp=sharing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s://drive.google.com/file/d/17AwCwLZlEUl6MEKq4kcS8IBNVgNd-4sV/view?usp=sharing" TargetMode="External"/><Relationship Id="rId7" Type="http://schemas.openxmlformats.org/officeDocument/2006/relationships/hyperlink" Target="https://drive.google.com/file/d/17AwCwLZlEUl6MEKq4kcS8IBNVgNd-4sV/view?usp=sharing" TargetMode="External"/><Relationship Id="rId8" Type="http://schemas.openxmlformats.org/officeDocument/2006/relationships/hyperlink" Target="https://drive.google.com/file/d/17AwCwLZlEUl6MEKq4kcS8IBNVgNd-4sV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E2D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c2470ea3d_0_0"/>
          <p:cNvSpPr/>
          <p:nvPr/>
        </p:nvSpPr>
        <p:spPr>
          <a:xfrm>
            <a:off x="0" y="0"/>
            <a:ext cx="8641200" cy="5143500"/>
          </a:xfrm>
          <a:prstGeom prst="round1Rect">
            <a:avLst>
              <a:gd fmla="val 7105" name="adj"/>
            </a:avLst>
          </a:prstGeom>
          <a:solidFill>
            <a:srgbClr val="153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35c2470ea3d_0_0"/>
          <p:cNvSpPr txBox="1"/>
          <p:nvPr/>
        </p:nvSpPr>
        <p:spPr>
          <a:xfrm>
            <a:off x="371100" y="2729975"/>
            <a:ext cx="7416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" sz="2400">
                <a:solidFill>
                  <a:srgbClr val="FFFFFF"/>
                </a:solidFill>
                <a:latin typeface="Archivo"/>
                <a:ea typeface="Archivo"/>
                <a:cs typeface="Archivo"/>
                <a:sym typeface="Archivo"/>
              </a:rPr>
              <a:t>Todo lo que tenés que saber</a:t>
            </a:r>
            <a:endParaRPr sz="2400">
              <a:solidFill>
                <a:srgbClr val="FFFFFF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56" name="Google Shape;56;g35c2470ea3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210" y="448000"/>
            <a:ext cx="3602074" cy="397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g35c2470ea3d_0_0"/>
          <p:cNvGrpSpPr/>
          <p:nvPr/>
        </p:nvGrpSpPr>
        <p:grpSpPr>
          <a:xfrm>
            <a:off x="0" y="4343400"/>
            <a:ext cx="5231700" cy="800100"/>
            <a:chOff x="0" y="4343400"/>
            <a:chExt cx="5231700" cy="800100"/>
          </a:xfrm>
        </p:grpSpPr>
        <p:sp>
          <p:nvSpPr>
            <p:cNvPr id="58" name="Google Shape;58;g35c2470ea3d_0_0"/>
            <p:cNvSpPr/>
            <p:nvPr/>
          </p:nvSpPr>
          <p:spPr>
            <a:xfrm>
              <a:off x="0" y="4343400"/>
              <a:ext cx="5231700" cy="800100"/>
            </a:xfrm>
            <a:prstGeom prst="round1Rect">
              <a:avLst>
                <a:gd fmla="val 25628" name="adj"/>
              </a:avLst>
            </a:prstGeom>
            <a:solidFill>
              <a:srgbClr val="FFCC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9" name="Google Shape;59;g35c2470ea3d_0_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9150" y="4518650"/>
              <a:ext cx="3425674" cy="45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g35c2470ea3d_0_0"/>
          <p:cNvSpPr txBox="1"/>
          <p:nvPr/>
        </p:nvSpPr>
        <p:spPr>
          <a:xfrm>
            <a:off x="371200" y="1176750"/>
            <a:ext cx="74169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s" sz="4300">
                <a:solidFill>
                  <a:srgbClr val="8DE2D6"/>
                </a:solidFill>
                <a:latin typeface="Archivo"/>
                <a:ea typeface="Archivo"/>
                <a:cs typeface="Archivo"/>
                <a:sym typeface="Archivo"/>
              </a:rPr>
              <a:t>P</a:t>
            </a:r>
            <a:r>
              <a:rPr b="1" lang="es" sz="4300">
                <a:solidFill>
                  <a:srgbClr val="8DE2D6"/>
                </a:solidFill>
                <a:latin typeface="Archivo"/>
                <a:ea typeface="Archivo"/>
                <a:cs typeface="Archivo"/>
                <a:sym typeface="Archivo"/>
              </a:rPr>
              <a:t>asos para ser estudiante de Técnica Superior</a:t>
            </a:r>
            <a:endParaRPr b="1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/>
          <p:nvPr/>
        </p:nvSpPr>
        <p:spPr>
          <a:xfrm>
            <a:off x="873450" y="1727200"/>
            <a:ext cx="1948500" cy="17385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3"/>
          <p:cNvSpPr txBox="1"/>
          <p:nvPr/>
        </p:nvSpPr>
        <p:spPr>
          <a:xfrm>
            <a:off x="873450" y="2475271"/>
            <a:ext cx="1948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Pre-inscripción y carga de documentación </a:t>
            </a:r>
            <a:endParaRPr b="1" sz="12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a través de </a:t>
            </a:r>
            <a:r>
              <a:rPr b="1" lang="es" sz="12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SIU-Guaraní</a:t>
            </a:r>
            <a:endParaRPr b="1" sz="12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8511550" y="0"/>
            <a:ext cx="632400" cy="907800"/>
          </a:xfrm>
          <a:prstGeom prst="rect">
            <a:avLst/>
          </a:prstGeom>
          <a:solidFill>
            <a:srgbClr val="153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"/>
          <p:cNvSpPr/>
          <p:nvPr/>
        </p:nvSpPr>
        <p:spPr>
          <a:xfrm>
            <a:off x="6041950" y="0"/>
            <a:ext cx="2869800" cy="907800"/>
          </a:xfrm>
          <a:prstGeom prst="round1Rect">
            <a:avLst>
              <a:gd fmla="val 27555" name="adj"/>
            </a:avLst>
          </a:prstGeom>
          <a:solidFill>
            <a:srgbClr val="8DE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0" y="0"/>
            <a:ext cx="8694300" cy="907800"/>
          </a:xfrm>
          <a:prstGeom prst="round1Rect">
            <a:avLst>
              <a:gd fmla="val 32526" name="adj"/>
            </a:avLst>
          </a:prstGeom>
          <a:solidFill>
            <a:srgbClr val="FFCB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728550" y="169200"/>
            <a:ext cx="7237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lang="es" sz="2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</a:t>
            </a:r>
            <a:r>
              <a:rPr b="1" lang="es" sz="2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asos para ser estudiante de una Tecnicatura</a:t>
            </a:r>
            <a:endParaRPr b="1" sz="2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71" name="Google Shape;7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6275" y="4791524"/>
            <a:ext cx="1869174" cy="15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3"/>
          <p:cNvPicPr preferRelativeResize="0"/>
          <p:nvPr/>
        </p:nvPicPr>
        <p:blipFill rotWithShape="1">
          <a:blip r:embed="rId5">
            <a:alphaModFix/>
          </a:blip>
          <a:srcRect b="30962" l="24574" r="22532" t="32789"/>
          <a:stretch/>
        </p:blipFill>
        <p:spPr>
          <a:xfrm>
            <a:off x="129138" y="4715742"/>
            <a:ext cx="442276" cy="303048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"/>
          <p:cNvSpPr/>
          <p:nvPr/>
        </p:nvSpPr>
        <p:spPr>
          <a:xfrm>
            <a:off x="728550" y="1976050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"/>
          <p:cNvSpPr/>
          <p:nvPr/>
        </p:nvSpPr>
        <p:spPr>
          <a:xfrm>
            <a:off x="964350" y="2017013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02/06/25 al 08/07/25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1626600" y="150905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"/>
          <p:cNvSpPr txBox="1"/>
          <p:nvPr/>
        </p:nvSpPr>
        <p:spPr>
          <a:xfrm>
            <a:off x="1660872" y="138971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s" sz="26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1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77" name="Google Shape;77;p3"/>
          <p:cNvSpPr/>
          <p:nvPr/>
        </p:nvSpPr>
        <p:spPr>
          <a:xfrm>
            <a:off x="873450" y="3578008"/>
            <a:ext cx="1948500" cy="573300"/>
          </a:xfrm>
          <a:prstGeom prst="roundRect">
            <a:avLst>
              <a:gd fmla="val 20189" name="adj"/>
            </a:avLst>
          </a:prstGeom>
          <a:solidFill>
            <a:srgbClr val="FFCB00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873450" y="3536025"/>
            <a:ext cx="19485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lang="es" sz="1300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6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Accedé a la oferta educativa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79" name="Google Shape;79;p3"/>
          <p:cNvSpPr/>
          <p:nvPr/>
        </p:nvSpPr>
        <p:spPr>
          <a:xfrm>
            <a:off x="3372900" y="1727200"/>
            <a:ext cx="1948500" cy="17385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3"/>
          <p:cNvSpPr txBox="1"/>
          <p:nvPr/>
        </p:nvSpPr>
        <p:spPr>
          <a:xfrm>
            <a:off x="3372900" y="2387971"/>
            <a:ext cx="1948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Curso de preparación  </a:t>
            </a:r>
            <a:endParaRPr b="1" sz="12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para los exámenes de Ecope e Ipemat en el </a:t>
            </a:r>
            <a:r>
              <a:rPr b="1" lang="es" sz="12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Aula Virtual</a:t>
            </a:r>
            <a:endParaRPr b="1" sz="12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3228000" y="1976050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"/>
          <p:cNvSpPr/>
          <p:nvPr/>
        </p:nvSpPr>
        <p:spPr>
          <a:xfrm>
            <a:off x="3463800" y="2017013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02/06/25 al 11/07/25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83" name="Google Shape;83;p3"/>
          <p:cNvSpPr/>
          <p:nvPr/>
        </p:nvSpPr>
        <p:spPr>
          <a:xfrm>
            <a:off x="4126050" y="150905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3"/>
          <p:cNvSpPr txBox="1"/>
          <p:nvPr/>
        </p:nvSpPr>
        <p:spPr>
          <a:xfrm>
            <a:off x="4160322" y="138971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" sz="26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2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3372900" y="3578008"/>
            <a:ext cx="1948500" cy="573300"/>
          </a:xfrm>
          <a:prstGeom prst="roundRect">
            <a:avLst>
              <a:gd fmla="val 20189" name="adj"/>
            </a:avLst>
          </a:prstGeom>
          <a:solidFill>
            <a:srgbClr val="FFCB00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"/>
          <p:cNvSpPr/>
          <p:nvPr/>
        </p:nvSpPr>
        <p:spPr>
          <a:xfrm>
            <a:off x="3372900" y="3578000"/>
            <a:ext cx="1948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Luego podrás acceder al tutorial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5872350" y="1727200"/>
            <a:ext cx="1948500" cy="17385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"/>
          <p:cNvSpPr txBox="1"/>
          <p:nvPr/>
        </p:nvSpPr>
        <p:spPr>
          <a:xfrm>
            <a:off x="5872350" y="2474196"/>
            <a:ext cx="1948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Realización de </a:t>
            </a: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exámenes Obligatorios </a:t>
            </a:r>
            <a:r>
              <a:rPr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en el</a:t>
            </a: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b="1" lang="es" sz="12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Aula Virtual</a:t>
            </a:r>
            <a:endParaRPr b="1" sz="12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5727450" y="1976050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3"/>
          <p:cNvSpPr/>
          <p:nvPr/>
        </p:nvSpPr>
        <p:spPr>
          <a:xfrm>
            <a:off x="5963250" y="2017013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09/06/25 al 11/07/25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91" name="Google Shape;91;p3"/>
          <p:cNvSpPr/>
          <p:nvPr/>
        </p:nvSpPr>
        <p:spPr>
          <a:xfrm>
            <a:off x="6625500" y="150905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"/>
          <p:cNvSpPr txBox="1"/>
          <p:nvPr/>
        </p:nvSpPr>
        <p:spPr>
          <a:xfrm>
            <a:off x="6659772" y="138971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" sz="26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3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5872350" y="3578008"/>
            <a:ext cx="1948500" cy="573300"/>
          </a:xfrm>
          <a:prstGeom prst="roundRect">
            <a:avLst>
              <a:gd fmla="val 20189" name="adj"/>
            </a:avLst>
          </a:prstGeom>
          <a:solidFill>
            <a:srgbClr val="FFCB00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"/>
          <p:cNvSpPr/>
          <p:nvPr/>
        </p:nvSpPr>
        <p:spPr>
          <a:xfrm>
            <a:off x="5872350" y="3536025"/>
            <a:ext cx="19485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lang="es" sz="1300">
                <a:latin typeface="Archivo"/>
                <a:ea typeface="Archivo"/>
                <a:cs typeface="Archivo"/>
                <a:sym typeface="Archivo"/>
              </a:rPr>
              <a:t>Luego podras acceder al tutorial</a:t>
            </a:r>
            <a:r>
              <a:rPr b="1" lang="es" sz="1300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9"/>
              </a:rPr>
              <a:t>l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/>
          <p:nvPr/>
        </p:nvSpPr>
        <p:spPr>
          <a:xfrm>
            <a:off x="3094375" y="0"/>
            <a:ext cx="6049500" cy="5143500"/>
          </a:xfrm>
          <a:prstGeom prst="rect">
            <a:avLst/>
          </a:prstGeom>
          <a:solidFill>
            <a:srgbClr val="8DE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4148875" y="3932800"/>
            <a:ext cx="4436400" cy="489300"/>
          </a:xfrm>
          <a:prstGeom prst="roundRect">
            <a:avLst>
              <a:gd fmla="val 19441" name="adj"/>
            </a:avLst>
          </a:prstGeom>
          <a:solidFill>
            <a:srgbClr val="FBFBFB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"/>
          <p:cNvSpPr txBox="1"/>
          <p:nvPr/>
        </p:nvSpPr>
        <p:spPr>
          <a:xfrm>
            <a:off x="232878" y="842300"/>
            <a:ext cx="262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s" sz="15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Pasos para ser estudiante de </a:t>
            </a: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una </a:t>
            </a: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Tecnicatura</a:t>
            </a:r>
            <a:endParaRPr b="1" i="0" sz="15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02" name="Google Shape;102;p4"/>
          <p:cNvSpPr txBox="1"/>
          <p:nvPr/>
        </p:nvSpPr>
        <p:spPr>
          <a:xfrm>
            <a:off x="3339475" y="141100"/>
            <a:ext cx="5245800" cy="37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AutoNum type="alphaLcParenR"/>
            </a:pP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Cargar tus datos completos. 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Recordá que s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 tendrán en cuenta sólo aquellas preinscripciones que estén completas y con documentación respaldatoria.</a:t>
            </a:r>
            <a:endParaRPr b="1"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Montserrat"/>
              <a:buAutoNum type="alphaLcParenR"/>
            </a:pP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Seleccionar la tecnicatura y el instituto en donde querés cursar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. S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ólo podés elegir una carrera.</a:t>
            </a:r>
            <a:endParaRPr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0200" lvl="0" marL="488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ial"/>
              <a:buAutoNum type="alphaLcParenR" startAt="3"/>
            </a:pP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Seleccionar el horario 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(corrobora el horario antes de finalizar la preinscripción). </a:t>
            </a:r>
            <a:endParaRPr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0200" lvl="0" marL="488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AutoNum type="alphaLcParenR" startAt="3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Elegir modalidad: Presencial (Presencial/Híbrida)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0200" lvl="0" marL="488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ial"/>
              <a:buAutoNum type="alphaLcParenR" startAt="3"/>
            </a:pP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Cargar tu DNI y Título que certifica el secundario completo.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i="0" lang="es" sz="1100" u="sng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Si tenés más de 25 años 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y  no tenés título secundario, escrib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í 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a </a:t>
            </a:r>
            <a:r>
              <a:rPr b="1" i="0" lang="es" sz="1100" u="none" cap="none" strike="noStrike">
                <a:solidFill>
                  <a:srgbClr val="153244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preingreso.ifts@bue.edu.ar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endParaRPr b="1"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0200" lvl="0" marL="488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AutoNum type="alphaLcParenR" startAt="3"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ara completar tu preinscripción d</a:t>
            </a: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escarga tu comprobante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.</a:t>
            </a: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0200" lvl="0" marL="488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ial"/>
              <a:buAutoNum type="alphaLcParenR" startAt="3"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Si ya tenés usuario en Siu Guaraní, podés preinscribirte desde el </a:t>
            </a:r>
            <a:r>
              <a:rPr b="1" i="0" lang="es" sz="1100" u="sng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Portal de Alumnos</a:t>
            </a:r>
            <a:r>
              <a:rPr b="1" lang="es" sz="11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.</a:t>
            </a:r>
            <a:endParaRPr b="1" sz="11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0200" lvl="0" marL="48895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153244"/>
              </a:buClr>
              <a:buSzPts val="1100"/>
              <a:buFont typeface="Archivo"/>
              <a:buAutoNum type="alphaLcParenR" startAt="3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Si egresaste de una escuela técnica, o realizaste un trayecto de formación profesional de la Ciudad de Buenos Aires ingresá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b="1" lang="es" sz="11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aquí</a:t>
            </a:r>
            <a:r>
              <a:rPr b="1" lang="es" sz="11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.</a:t>
            </a:r>
            <a:endParaRPr b="1" sz="11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3936829" y="3901588"/>
            <a:ext cx="599100" cy="585000"/>
          </a:xfrm>
          <a:prstGeom prst="ellipse">
            <a:avLst/>
          </a:prstGeom>
          <a:solidFill>
            <a:srgbClr val="153244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6">
            <a:alphaModFix/>
          </a:blip>
          <a:srcRect b="22033" l="0" r="0" t="0"/>
          <a:stretch/>
        </p:blipFill>
        <p:spPr>
          <a:xfrm>
            <a:off x="4059050" y="4042584"/>
            <a:ext cx="354660" cy="30305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4"/>
          <p:cNvSpPr/>
          <p:nvPr/>
        </p:nvSpPr>
        <p:spPr>
          <a:xfrm>
            <a:off x="570525" y="1694726"/>
            <a:ext cx="1948500" cy="19902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570525" y="2344825"/>
            <a:ext cx="1948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Pre-inscripción </a:t>
            </a:r>
            <a:endParaRPr b="1" sz="15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y carga de documentación obligatoria</a:t>
            </a:r>
            <a:endParaRPr b="1" sz="15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1323675" y="153230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"/>
          <p:cNvSpPr txBox="1"/>
          <p:nvPr/>
        </p:nvSpPr>
        <p:spPr>
          <a:xfrm>
            <a:off x="1357947" y="141296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s" sz="26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1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570525" y="3900986"/>
            <a:ext cx="1948500" cy="400200"/>
          </a:xfrm>
          <a:prstGeom prst="roundRect">
            <a:avLst>
              <a:gd fmla="val 50000" name="adj"/>
            </a:avLst>
          </a:prstGeom>
          <a:solidFill>
            <a:srgbClr val="FFCB00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465813" y="3900988"/>
            <a:ext cx="21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7"/>
              </a:rPr>
              <a:t>Ver Tutorial</a:t>
            </a:r>
            <a:endParaRPr b="1" i="0" cap="none" strike="noStrike">
              <a:solidFill>
                <a:schemeClr val="accent5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425625" y="1977225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"/>
          <p:cNvSpPr/>
          <p:nvPr/>
        </p:nvSpPr>
        <p:spPr>
          <a:xfrm>
            <a:off x="661425" y="2018188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02/06/25 al 08/07/25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4572000" y="3965950"/>
            <a:ext cx="39540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2 </a:t>
            </a: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días hábiles después de preinscribirte, 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tendrás acceso al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 </a:t>
            </a:r>
            <a:r>
              <a:rPr b="1" lang="es" sz="11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aula virtual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.  </a:t>
            </a:r>
            <a:endParaRPr b="1"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114" name="Google Shape;114;p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076275" y="4791524"/>
            <a:ext cx="1869174" cy="15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4"/>
          <p:cNvPicPr preferRelativeResize="0"/>
          <p:nvPr/>
        </p:nvPicPr>
        <p:blipFill rotWithShape="1">
          <a:blip r:embed="rId10">
            <a:alphaModFix/>
          </a:blip>
          <a:srcRect b="30962" l="24574" r="22532" t="32789"/>
          <a:stretch/>
        </p:blipFill>
        <p:spPr>
          <a:xfrm>
            <a:off x="129138" y="4715742"/>
            <a:ext cx="442276" cy="303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c2470ea3d_0_100"/>
          <p:cNvSpPr/>
          <p:nvPr/>
        </p:nvSpPr>
        <p:spPr>
          <a:xfrm>
            <a:off x="3094375" y="0"/>
            <a:ext cx="6049500" cy="5143500"/>
          </a:xfrm>
          <a:prstGeom prst="rect">
            <a:avLst/>
          </a:prstGeom>
          <a:solidFill>
            <a:srgbClr val="8DE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35c2470ea3d_0_100"/>
          <p:cNvSpPr/>
          <p:nvPr/>
        </p:nvSpPr>
        <p:spPr>
          <a:xfrm>
            <a:off x="4148875" y="3828475"/>
            <a:ext cx="3759000" cy="522600"/>
          </a:xfrm>
          <a:prstGeom prst="roundRect">
            <a:avLst>
              <a:gd fmla="val 19441" name="adj"/>
            </a:avLst>
          </a:prstGeom>
          <a:solidFill>
            <a:srgbClr val="FBFBFB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35c2470ea3d_0_100"/>
          <p:cNvSpPr txBox="1"/>
          <p:nvPr/>
        </p:nvSpPr>
        <p:spPr>
          <a:xfrm>
            <a:off x="232878" y="842300"/>
            <a:ext cx="262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s" sz="15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Pasos para ser estudiante de </a:t>
            </a: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una Tecnicatura</a:t>
            </a:r>
            <a:endParaRPr b="1" i="0" sz="15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23" name="Google Shape;123;g35c2470ea3d_0_100"/>
          <p:cNvSpPr/>
          <p:nvPr/>
        </p:nvSpPr>
        <p:spPr>
          <a:xfrm>
            <a:off x="3936829" y="3797263"/>
            <a:ext cx="599100" cy="585000"/>
          </a:xfrm>
          <a:prstGeom prst="ellipse">
            <a:avLst/>
          </a:prstGeom>
          <a:solidFill>
            <a:srgbClr val="153244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g35c2470ea3d_0_100"/>
          <p:cNvPicPr preferRelativeResize="0"/>
          <p:nvPr/>
        </p:nvPicPr>
        <p:blipFill rotWithShape="1">
          <a:blip r:embed="rId3">
            <a:alphaModFix/>
          </a:blip>
          <a:srcRect b="22033" l="0" r="0" t="0"/>
          <a:stretch/>
        </p:blipFill>
        <p:spPr>
          <a:xfrm>
            <a:off x="4059050" y="3955234"/>
            <a:ext cx="354660" cy="30305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35c2470ea3d_0_100"/>
          <p:cNvSpPr/>
          <p:nvPr/>
        </p:nvSpPr>
        <p:spPr>
          <a:xfrm>
            <a:off x="570525" y="1694726"/>
            <a:ext cx="1948500" cy="19902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35c2470ea3d_0_100"/>
          <p:cNvSpPr txBox="1"/>
          <p:nvPr/>
        </p:nvSpPr>
        <p:spPr>
          <a:xfrm>
            <a:off x="570525" y="2499138"/>
            <a:ext cx="1948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Curso de preparación opcional</a:t>
            </a:r>
            <a:endParaRPr b="1" sz="15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27" name="Google Shape;127;g35c2470ea3d_0_100"/>
          <p:cNvSpPr/>
          <p:nvPr/>
        </p:nvSpPr>
        <p:spPr>
          <a:xfrm>
            <a:off x="1323675" y="153230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35c2470ea3d_0_100"/>
          <p:cNvSpPr txBox="1"/>
          <p:nvPr/>
        </p:nvSpPr>
        <p:spPr>
          <a:xfrm>
            <a:off x="1357947" y="141296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" sz="26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2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29" name="Google Shape;129;g35c2470ea3d_0_100"/>
          <p:cNvSpPr/>
          <p:nvPr/>
        </p:nvSpPr>
        <p:spPr>
          <a:xfrm>
            <a:off x="570525" y="3808898"/>
            <a:ext cx="1948500" cy="442200"/>
          </a:xfrm>
          <a:prstGeom prst="roundRect">
            <a:avLst>
              <a:gd fmla="val 23070" name="adj"/>
            </a:avLst>
          </a:prstGeom>
          <a:solidFill>
            <a:srgbClr val="FFCB00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35c2470ea3d_0_100"/>
          <p:cNvSpPr/>
          <p:nvPr/>
        </p:nvSpPr>
        <p:spPr>
          <a:xfrm>
            <a:off x="425625" y="1977225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35c2470ea3d_0_100"/>
          <p:cNvSpPr/>
          <p:nvPr/>
        </p:nvSpPr>
        <p:spPr>
          <a:xfrm>
            <a:off x="661425" y="2018188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02/06/25 al 11/07/25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32" name="Google Shape;132;g35c2470ea3d_0_100"/>
          <p:cNvSpPr txBox="1"/>
          <p:nvPr/>
        </p:nvSpPr>
        <p:spPr>
          <a:xfrm>
            <a:off x="4605875" y="3943525"/>
            <a:ext cx="3141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300">
                <a:solidFill>
                  <a:srgbClr val="153244"/>
                </a:solidFill>
                <a:latin typeface="Archivo Medium"/>
                <a:ea typeface="Archivo Medium"/>
                <a:cs typeface="Archivo Medium"/>
                <a:sym typeface="Archivo Medium"/>
              </a:rPr>
              <a:t>Consultas: preingreso.ifts@bue.edu.ar</a:t>
            </a:r>
            <a:endParaRPr sz="1100">
              <a:solidFill>
                <a:srgbClr val="153244"/>
              </a:solidFill>
              <a:latin typeface="Archivo Medium"/>
              <a:ea typeface="Archivo Medium"/>
              <a:cs typeface="Archivo Medium"/>
              <a:sym typeface="Archivo Medium"/>
            </a:endParaRPr>
          </a:p>
        </p:txBody>
      </p:sp>
      <p:pic>
        <p:nvPicPr>
          <p:cNvPr id="133" name="Google Shape;133;g35c2470ea3d_0_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6275" y="4791524"/>
            <a:ext cx="1869174" cy="15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35c2470ea3d_0_100"/>
          <p:cNvPicPr preferRelativeResize="0"/>
          <p:nvPr/>
        </p:nvPicPr>
        <p:blipFill rotWithShape="1">
          <a:blip r:embed="rId5">
            <a:alphaModFix/>
          </a:blip>
          <a:srcRect b="30962" l="24574" r="22532" t="32789"/>
          <a:stretch/>
        </p:blipFill>
        <p:spPr>
          <a:xfrm>
            <a:off x="129138" y="4715742"/>
            <a:ext cx="442276" cy="303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35c2470ea3d_0_100"/>
          <p:cNvSpPr/>
          <p:nvPr/>
        </p:nvSpPr>
        <p:spPr>
          <a:xfrm>
            <a:off x="465825" y="3868078"/>
            <a:ext cx="21579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s">
                <a:latin typeface="Archivo"/>
                <a:ea typeface="Archivo"/>
                <a:cs typeface="Archivo"/>
                <a:sym typeface="Archivo"/>
              </a:rPr>
              <a:t>Luego podrás acceder al tutorial</a:t>
            </a:r>
            <a:endParaRPr b="1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36" name="Google Shape;136;g35c2470ea3d_0_100"/>
          <p:cNvSpPr txBox="1"/>
          <p:nvPr/>
        </p:nvSpPr>
        <p:spPr>
          <a:xfrm>
            <a:off x="3339325" y="530200"/>
            <a:ext cx="5242800" cy="32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3244"/>
              </a:buClr>
              <a:buSzPts val="1100"/>
              <a:buAutoNum type="alphaLcParenR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Para acceder al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b="1" lang="es" sz="11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Aula Virtual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por primera vez: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Usuario: Te enviaremos a tu correo </a:t>
            </a:r>
            <a:endParaRPr b="1"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Contraseña: Te enviaremos a tu correo 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ial"/>
              <a:buAutoNum type="alphaLcParenR"/>
            </a:pP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Este curso es o</a:t>
            </a: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pcional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. T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 sugerimos realizarlo porque te dará los conocimientos necesarios para realizar los exámenes de preingreso. 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AutoNum type="alphaLcParenR"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La modalidad del curso es virtual y autoasistido.</a:t>
            </a:r>
            <a:endParaRPr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AutoNum type="alphaLcParenR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Los contenidos a los que podrás acceder son: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Char char="●"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Estrategias de comprensión y producción escrita 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(ECOPE)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Char char="●"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Introducción al pensamiento matemático 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(IPEMAT)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Pensamiento Computacional (sin examen)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Introducción a Técnica Superior (sin examen)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c2470ea3d_0_122"/>
          <p:cNvSpPr/>
          <p:nvPr/>
        </p:nvSpPr>
        <p:spPr>
          <a:xfrm>
            <a:off x="3094375" y="0"/>
            <a:ext cx="6049500" cy="5143500"/>
          </a:xfrm>
          <a:prstGeom prst="rect">
            <a:avLst/>
          </a:prstGeom>
          <a:solidFill>
            <a:srgbClr val="8DE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35c2470ea3d_0_122"/>
          <p:cNvSpPr txBox="1"/>
          <p:nvPr/>
        </p:nvSpPr>
        <p:spPr>
          <a:xfrm>
            <a:off x="232878" y="571113"/>
            <a:ext cx="262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s" sz="15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Pasos para ser estudiante de </a:t>
            </a: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una Tecnicatura</a:t>
            </a:r>
            <a:endParaRPr b="1" i="0" sz="15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43" name="Google Shape;143;g35c2470ea3d_0_122"/>
          <p:cNvSpPr/>
          <p:nvPr/>
        </p:nvSpPr>
        <p:spPr>
          <a:xfrm>
            <a:off x="570525" y="1423538"/>
            <a:ext cx="1948500" cy="19902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35c2470ea3d_0_122"/>
          <p:cNvSpPr txBox="1"/>
          <p:nvPr/>
        </p:nvSpPr>
        <p:spPr>
          <a:xfrm>
            <a:off x="570525" y="2150287"/>
            <a:ext cx="1948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s" sz="15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Realización de exámenes obligatorios de Ecope e Ipemat</a:t>
            </a:r>
            <a:endParaRPr b="1" sz="15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45" name="Google Shape;145;g35c2470ea3d_0_122"/>
          <p:cNvSpPr/>
          <p:nvPr/>
        </p:nvSpPr>
        <p:spPr>
          <a:xfrm>
            <a:off x="1323675" y="1261113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35c2470ea3d_0_122"/>
          <p:cNvSpPr txBox="1"/>
          <p:nvPr/>
        </p:nvSpPr>
        <p:spPr>
          <a:xfrm>
            <a:off x="1357947" y="1141775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" sz="26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3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47" name="Google Shape;147;g35c2470ea3d_0_122"/>
          <p:cNvSpPr/>
          <p:nvPr/>
        </p:nvSpPr>
        <p:spPr>
          <a:xfrm>
            <a:off x="425625" y="1706038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35c2470ea3d_0_122"/>
          <p:cNvSpPr/>
          <p:nvPr/>
        </p:nvSpPr>
        <p:spPr>
          <a:xfrm>
            <a:off x="661425" y="1747000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09/06/25 al 11/07/25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149" name="Google Shape;149;g35c2470ea3d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275" y="4791524"/>
            <a:ext cx="1869174" cy="15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35c2470ea3d_0_122"/>
          <p:cNvPicPr preferRelativeResize="0"/>
          <p:nvPr/>
        </p:nvPicPr>
        <p:blipFill rotWithShape="1">
          <a:blip r:embed="rId4">
            <a:alphaModFix/>
          </a:blip>
          <a:srcRect b="30962" l="24574" r="22532" t="32789"/>
          <a:stretch/>
        </p:blipFill>
        <p:spPr>
          <a:xfrm>
            <a:off x="129138" y="4715742"/>
            <a:ext cx="442276" cy="30304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35c2470ea3d_0_122"/>
          <p:cNvSpPr txBox="1"/>
          <p:nvPr/>
        </p:nvSpPr>
        <p:spPr>
          <a:xfrm>
            <a:off x="3153025" y="253425"/>
            <a:ext cx="5671800" cy="44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Montserrat"/>
              <a:buChar char="●"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Tenés que realizar </a:t>
            </a:r>
            <a:r>
              <a:rPr b="1"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2 exámenes obligatorios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donde se evalúa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contenidos de: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“Estrategias de comprensión y producción escrita”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“Introducción al pensamiento matemático”</a:t>
            </a:r>
            <a:endParaRPr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Tenés un solo intento y dos horas para realizar cada examen.</a:t>
            </a:r>
            <a:endParaRPr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La asignación de vacantes quedará sujeta, a la cantidad de vacantes limitadas que estén disponibles al momento de la preinscripción. Resolución 1/SSAALV/23.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El ingreso a la carrera se realiza por orden de mérito en base al puntaje total obtenido. Este puntaje surge de los resultados de ambos exámenes.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Ingreso a la Tecnicatura de Desarrollo de Software a Distancia: Resolución 1/SSAALV/23/Artículo 1. Se otorgará la vacante a los/as estudiantes de escuelas secundarias técnicas de la Ciudad de Buenos Aires y aquellos/as que cuenten con secundario completo y hayan certificado un trayecto de formación profesional de la Ciudad de Buenos Aires, en ambos casos, siempre que cumplan con los requisitos.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La documentación cargada en S</a:t>
            </a:r>
            <a:r>
              <a:rPr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iu Guaraní</a:t>
            </a:r>
            <a:r>
              <a:rPr i="0" lang="es" sz="11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, deberás entregarla en el instituto para validar tu vacante una vez que te sea otorgada la misma. El instituto te avisará cuando tengas que entregarla. </a:t>
            </a:r>
            <a:endParaRPr i="0" sz="11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153244"/>
              </a:buClr>
              <a:buSzPts val="1100"/>
              <a:buFont typeface="Archivo"/>
              <a:buChar char="●"/>
            </a:pPr>
            <a:r>
              <a:rPr b="1" lang="es" sz="1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La confirmación de la vacante será comunicada a partir del  17/07/25 al 08/08/25.</a:t>
            </a:r>
            <a:endParaRPr sz="1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52" name="Google Shape;152;g35c2470ea3d_0_122"/>
          <p:cNvSpPr/>
          <p:nvPr/>
        </p:nvSpPr>
        <p:spPr>
          <a:xfrm>
            <a:off x="161100" y="4269382"/>
            <a:ext cx="2727600" cy="303000"/>
          </a:xfrm>
          <a:prstGeom prst="roundRect">
            <a:avLst>
              <a:gd fmla="val 50000" name="adj"/>
            </a:avLst>
          </a:prstGeom>
          <a:solidFill>
            <a:srgbClr val="FBFBFB"/>
          </a:solidFill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35c2470ea3d_0_122"/>
          <p:cNvSpPr txBox="1"/>
          <p:nvPr/>
        </p:nvSpPr>
        <p:spPr>
          <a:xfrm>
            <a:off x="-22500" y="4286971"/>
            <a:ext cx="3094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rgbClr val="153244"/>
                </a:solidFill>
                <a:latin typeface="Archivo Medium"/>
                <a:ea typeface="Archivo Medium"/>
                <a:cs typeface="Archivo Medium"/>
                <a:sym typeface="Archivo Medium"/>
              </a:rPr>
              <a:t>Consultas: preingreso.ifts@bue.edu.ar</a:t>
            </a:r>
            <a:endParaRPr sz="900">
              <a:solidFill>
                <a:srgbClr val="153244"/>
              </a:solidFill>
              <a:latin typeface="Archivo Medium"/>
              <a:ea typeface="Archivo Medium"/>
              <a:cs typeface="Archivo Medium"/>
              <a:sym typeface="Archivo Medium"/>
            </a:endParaRPr>
          </a:p>
        </p:txBody>
      </p:sp>
      <p:sp>
        <p:nvSpPr>
          <p:cNvPr id="154" name="Google Shape;154;g35c2470ea3d_0_122"/>
          <p:cNvSpPr/>
          <p:nvPr/>
        </p:nvSpPr>
        <p:spPr>
          <a:xfrm>
            <a:off x="1225354" y="3549050"/>
            <a:ext cx="599100" cy="585000"/>
          </a:xfrm>
          <a:prstGeom prst="ellipse">
            <a:avLst/>
          </a:prstGeom>
          <a:solidFill>
            <a:srgbClr val="153244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g35c2470ea3d_0_122"/>
          <p:cNvPicPr preferRelativeResize="0"/>
          <p:nvPr/>
        </p:nvPicPr>
        <p:blipFill rotWithShape="1">
          <a:blip r:embed="rId5">
            <a:alphaModFix/>
          </a:blip>
          <a:srcRect b="22033" l="0" r="0" t="0"/>
          <a:stretch/>
        </p:blipFill>
        <p:spPr>
          <a:xfrm>
            <a:off x="1347575" y="3698854"/>
            <a:ext cx="354660" cy="303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5c2470ea3d_0_153"/>
          <p:cNvSpPr/>
          <p:nvPr/>
        </p:nvSpPr>
        <p:spPr>
          <a:xfrm>
            <a:off x="1539825" y="1727200"/>
            <a:ext cx="1948500" cy="17385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35c2470ea3d_0_153"/>
          <p:cNvSpPr txBox="1"/>
          <p:nvPr/>
        </p:nvSpPr>
        <p:spPr>
          <a:xfrm>
            <a:off x="1539825" y="2475271"/>
            <a:ext cx="1948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Pre-inscripción y carga de documentación </a:t>
            </a:r>
            <a:endParaRPr b="1" sz="12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a través de </a:t>
            </a:r>
            <a:r>
              <a:rPr b="1" lang="es" sz="1200" u="sng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SIU-Guaraní</a:t>
            </a:r>
            <a:endParaRPr b="1" sz="12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62" name="Google Shape;162;g35c2470ea3d_0_153"/>
          <p:cNvSpPr/>
          <p:nvPr/>
        </p:nvSpPr>
        <p:spPr>
          <a:xfrm>
            <a:off x="8511550" y="0"/>
            <a:ext cx="632400" cy="907800"/>
          </a:xfrm>
          <a:prstGeom prst="rect">
            <a:avLst/>
          </a:prstGeom>
          <a:solidFill>
            <a:srgbClr val="153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35c2470ea3d_0_153"/>
          <p:cNvSpPr/>
          <p:nvPr/>
        </p:nvSpPr>
        <p:spPr>
          <a:xfrm>
            <a:off x="6041950" y="0"/>
            <a:ext cx="2869800" cy="907800"/>
          </a:xfrm>
          <a:prstGeom prst="round1Rect">
            <a:avLst>
              <a:gd fmla="val 27555" name="adj"/>
            </a:avLst>
          </a:prstGeom>
          <a:solidFill>
            <a:srgbClr val="8DE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35c2470ea3d_0_153"/>
          <p:cNvSpPr/>
          <p:nvPr/>
        </p:nvSpPr>
        <p:spPr>
          <a:xfrm>
            <a:off x="0" y="0"/>
            <a:ext cx="8694300" cy="907800"/>
          </a:xfrm>
          <a:prstGeom prst="round1Rect">
            <a:avLst>
              <a:gd fmla="val 32526" name="adj"/>
            </a:avLst>
          </a:prstGeom>
          <a:solidFill>
            <a:srgbClr val="FFCB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35c2470ea3d_0_153"/>
          <p:cNvSpPr txBox="1"/>
          <p:nvPr/>
        </p:nvSpPr>
        <p:spPr>
          <a:xfrm>
            <a:off x="728550" y="169200"/>
            <a:ext cx="7237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P</a:t>
            </a:r>
            <a:r>
              <a:rPr b="1" lang="es" sz="21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asos para ser estudiante de un Trayecto</a:t>
            </a:r>
            <a:endParaRPr b="1" sz="21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166" name="Google Shape;166;g35c2470ea3d_0_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6275" y="4791524"/>
            <a:ext cx="1869174" cy="15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35c2470ea3d_0_153"/>
          <p:cNvPicPr preferRelativeResize="0"/>
          <p:nvPr/>
        </p:nvPicPr>
        <p:blipFill rotWithShape="1">
          <a:blip r:embed="rId5">
            <a:alphaModFix/>
          </a:blip>
          <a:srcRect b="30962" l="24574" r="22532" t="32789"/>
          <a:stretch/>
        </p:blipFill>
        <p:spPr>
          <a:xfrm>
            <a:off x="129138" y="4715742"/>
            <a:ext cx="442276" cy="30304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35c2470ea3d_0_153"/>
          <p:cNvSpPr/>
          <p:nvPr/>
        </p:nvSpPr>
        <p:spPr>
          <a:xfrm>
            <a:off x="1394925" y="1976050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35c2470ea3d_0_153"/>
          <p:cNvSpPr/>
          <p:nvPr/>
        </p:nvSpPr>
        <p:spPr>
          <a:xfrm>
            <a:off x="1630725" y="2017013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02/06/25 al 11/07/25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70" name="Google Shape;170;g35c2470ea3d_0_153"/>
          <p:cNvSpPr/>
          <p:nvPr/>
        </p:nvSpPr>
        <p:spPr>
          <a:xfrm>
            <a:off x="2292975" y="150905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35c2470ea3d_0_153"/>
          <p:cNvSpPr txBox="1"/>
          <p:nvPr/>
        </p:nvSpPr>
        <p:spPr>
          <a:xfrm>
            <a:off x="2327247" y="138971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s" sz="2600" u="none" cap="none" strike="noStrike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1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72" name="Google Shape;172;g35c2470ea3d_0_153"/>
          <p:cNvSpPr/>
          <p:nvPr/>
        </p:nvSpPr>
        <p:spPr>
          <a:xfrm>
            <a:off x="1539825" y="3578008"/>
            <a:ext cx="1948500" cy="573300"/>
          </a:xfrm>
          <a:prstGeom prst="roundRect">
            <a:avLst>
              <a:gd fmla="val 20189" name="adj"/>
            </a:avLst>
          </a:prstGeom>
          <a:solidFill>
            <a:srgbClr val="FFCB00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35c2470ea3d_0_153"/>
          <p:cNvSpPr/>
          <p:nvPr/>
        </p:nvSpPr>
        <p:spPr>
          <a:xfrm>
            <a:off x="1539825" y="3536025"/>
            <a:ext cx="19485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lang="es" sz="1300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6"/>
              </a:rPr>
              <a:t>A</a:t>
            </a:r>
            <a:r>
              <a:rPr b="1" lang="es" sz="1300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7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ccedé a la</a:t>
            </a:r>
            <a:r>
              <a:rPr lang="es" u="sng">
                <a:solidFill>
                  <a:schemeClr val="hlink"/>
                </a:solidFill>
                <a:hlinkClick r:id="rId8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 </a:t>
            </a:r>
            <a:r>
              <a:rPr b="1" lang="es" sz="1300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9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oferta educativa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74" name="Google Shape;174;g35c2470ea3d_0_153"/>
          <p:cNvSpPr/>
          <p:nvPr/>
        </p:nvSpPr>
        <p:spPr>
          <a:xfrm>
            <a:off x="4695075" y="1727200"/>
            <a:ext cx="1948500" cy="1738500"/>
          </a:xfrm>
          <a:prstGeom prst="roundRect">
            <a:avLst>
              <a:gd fmla="val 7930" name="adj"/>
            </a:avLst>
          </a:prstGeom>
          <a:noFill/>
          <a:ln cap="flat" cmpd="sng" w="9525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35c2470ea3d_0_153"/>
          <p:cNvSpPr txBox="1"/>
          <p:nvPr/>
        </p:nvSpPr>
        <p:spPr>
          <a:xfrm>
            <a:off x="4695075" y="2567671"/>
            <a:ext cx="1948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Confirmaci</a:t>
            </a: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ón</a:t>
            </a:r>
            <a:endParaRPr b="1" sz="12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s" sz="12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 de vacantes</a:t>
            </a:r>
            <a:endParaRPr b="1" sz="1200" u="sng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76" name="Google Shape;176;g35c2470ea3d_0_153"/>
          <p:cNvSpPr/>
          <p:nvPr/>
        </p:nvSpPr>
        <p:spPr>
          <a:xfrm>
            <a:off x="4550175" y="1976050"/>
            <a:ext cx="2238300" cy="303000"/>
          </a:xfrm>
          <a:prstGeom prst="roundRect">
            <a:avLst>
              <a:gd fmla="val 50000" name="adj"/>
            </a:avLst>
          </a:prstGeom>
          <a:solidFill>
            <a:srgbClr val="8DE2D6"/>
          </a:solidFill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35c2470ea3d_0_153"/>
          <p:cNvSpPr/>
          <p:nvPr/>
        </p:nvSpPr>
        <p:spPr>
          <a:xfrm>
            <a:off x="4785975" y="2017013"/>
            <a:ext cx="17667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17</a:t>
            </a:r>
            <a:r>
              <a:rPr b="1" lang="es" sz="13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/07/25 al 08/08/25</a:t>
            </a:r>
            <a:endParaRPr b="1" sz="1300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78" name="Google Shape;178;g35c2470ea3d_0_153"/>
          <p:cNvSpPr/>
          <p:nvPr/>
        </p:nvSpPr>
        <p:spPr>
          <a:xfrm>
            <a:off x="5448225" y="1509050"/>
            <a:ext cx="442200" cy="442200"/>
          </a:xfrm>
          <a:prstGeom prst="roundRect">
            <a:avLst>
              <a:gd fmla="val 16667" name="adj"/>
            </a:avLst>
          </a:prstGeom>
          <a:solidFill>
            <a:srgbClr val="FBFB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35c2470ea3d_0_153"/>
          <p:cNvSpPr txBox="1"/>
          <p:nvPr/>
        </p:nvSpPr>
        <p:spPr>
          <a:xfrm>
            <a:off x="5482497" y="1389713"/>
            <a:ext cx="33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" sz="2600">
                <a:solidFill>
                  <a:srgbClr val="153244"/>
                </a:solidFill>
                <a:latin typeface="Archivo"/>
                <a:ea typeface="Archivo"/>
                <a:cs typeface="Archivo"/>
                <a:sym typeface="Archivo"/>
              </a:rPr>
              <a:t>2</a:t>
            </a:r>
            <a:endParaRPr b="1" i="0" sz="2600" u="none" cap="none" strike="noStrike">
              <a:solidFill>
                <a:srgbClr val="153244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80" name="Google Shape;180;g35c2470ea3d_0_153"/>
          <p:cNvSpPr/>
          <p:nvPr/>
        </p:nvSpPr>
        <p:spPr>
          <a:xfrm>
            <a:off x="4039275" y="3678375"/>
            <a:ext cx="3260100" cy="3387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1532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35c2470ea3d_0_153"/>
          <p:cNvSpPr txBox="1"/>
          <p:nvPr/>
        </p:nvSpPr>
        <p:spPr>
          <a:xfrm>
            <a:off x="4098825" y="3701475"/>
            <a:ext cx="3141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300">
                <a:solidFill>
                  <a:srgbClr val="153244"/>
                </a:solidFill>
                <a:latin typeface="Archivo Medium"/>
                <a:ea typeface="Archivo Medium"/>
                <a:cs typeface="Archivo Medium"/>
                <a:sym typeface="Archivo Medium"/>
              </a:rPr>
              <a:t>Consultas: preingreso.ifts@bue.edu.ar</a:t>
            </a:r>
            <a:endParaRPr sz="1100">
              <a:solidFill>
                <a:srgbClr val="153244"/>
              </a:solidFill>
              <a:latin typeface="Archivo Medium"/>
              <a:ea typeface="Archivo Medium"/>
              <a:cs typeface="Archivo Medium"/>
              <a:sym typeface="Archivo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c2470ea3d_0_144"/>
          <p:cNvSpPr/>
          <p:nvPr/>
        </p:nvSpPr>
        <p:spPr>
          <a:xfrm>
            <a:off x="0" y="0"/>
            <a:ext cx="9144000" cy="5143500"/>
          </a:xfrm>
          <a:prstGeom prst="round1Rect">
            <a:avLst>
              <a:gd fmla="val 0" name="adj"/>
            </a:avLst>
          </a:prstGeom>
          <a:solidFill>
            <a:srgbClr val="1532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35c2470ea3d_0_144"/>
          <p:cNvSpPr/>
          <p:nvPr/>
        </p:nvSpPr>
        <p:spPr>
          <a:xfrm>
            <a:off x="0" y="0"/>
            <a:ext cx="8866800" cy="5143500"/>
          </a:xfrm>
          <a:prstGeom prst="round1Rect">
            <a:avLst>
              <a:gd fmla="val 5332" name="adj"/>
            </a:avLst>
          </a:prstGeom>
          <a:solidFill>
            <a:srgbClr val="8DE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35c2470ea3d_0_144"/>
          <p:cNvSpPr/>
          <p:nvPr/>
        </p:nvSpPr>
        <p:spPr>
          <a:xfrm>
            <a:off x="0" y="0"/>
            <a:ext cx="8531700" cy="5143500"/>
          </a:xfrm>
          <a:prstGeom prst="round1Rect">
            <a:avLst>
              <a:gd fmla="val 7105" name="adj"/>
            </a:avLst>
          </a:prstGeom>
          <a:solidFill>
            <a:srgbClr val="FFCB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g35c2470ea3d_0_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9275" y="1006600"/>
            <a:ext cx="5866051" cy="3299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Loreley Navarro</dc:creator>
</cp:coreProperties>
</file>